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8" r:id="rId12"/>
    <p:sldId id="289" r:id="rId13"/>
    <p:sldId id="290" r:id="rId14"/>
    <p:sldId id="291" r:id="rId15"/>
    <p:sldId id="292" r:id="rId16"/>
    <p:sldId id="281" r:id="rId17"/>
    <p:sldId id="301" r:id="rId18"/>
    <p:sldId id="306" r:id="rId19"/>
    <p:sldId id="307" r:id="rId20"/>
    <p:sldId id="302" r:id="rId21"/>
    <p:sldId id="303" r:id="rId22"/>
    <p:sldId id="304" r:id="rId23"/>
    <p:sldId id="266" r:id="rId24"/>
    <p:sldId id="294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95" r:id="rId38"/>
    <p:sldId id="296" r:id="rId39"/>
    <p:sldId id="297" r:id="rId40"/>
    <p:sldId id="299" r:id="rId41"/>
    <p:sldId id="298" r:id="rId42"/>
    <p:sldId id="300" r:id="rId43"/>
    <p:sldId id="305" r:id="rId44"/>
    <p:sldId id="311" r:id="rId45"/>
    <p:sldId id="312" r:id="rId46"/>
    <p:sldId id="313" r:id="rId47"/>
    <p:sldId id="279" r:id="rId48"/>
    <p:sldId id="280" r:id="rId49"/>
    <p:sldId id="284" r:id="rId50"/>
    <p:sldId id="282" r:id="rId51"/>
    <p:sldId id="283" r:id="rId52"/>
    <p:sldId id="285" r:id="rId53"/>
    <p:sldId id="286" r:id="rId54"/>
    <p:sldId id="308" r:id="rId55"/>
    <p:sldId id="309" r:id="rId56"/>
    <p:sldId id="310" r:id="rId57"/>
    <p:sldId id="287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3286E29-6720-4B2F-9C27-089D50735EFA}">
          <p14:sldIdLst>
            <p14:sldId id="256"/>
            <p14:sldId id="257"/>
            <p14:sldId id="258"/>
          </p14:sldIdLst>
        </p14:section>
        <p14:section name="Why plot" id="{BEA6DE8D-0E37-4732-8A60-F25B8F580686}">
          <p14:sldIdLst>
            <p14:sldId id="259"/>
            <p14:sldId id="260"/>
            <p14:sldId id="261"/>
            <p14:sldId id="262"/>
            <p14:sldId id="263"/>
            <p14:sldId id="264"/>
            <p14:sldId id="265"/>
            <p14:sldId id="288"/>
            <p14:sldId id="289"/>
            <p14:sldId id="290"/>
            <p14:sldId id="291"/>
            <p14:sldId id="292"/>
          </p14:sldIdLst>
        </p14:section>
        <p14:section name="Linear models" id="{B47D4736-8ACA-4279-938A-2B708E66F529}">
          <p14:sldIdLst>
            <p14:sldId id="281"/>
            <p14:sldId id="301"/>
            <p14:sldId id="306"/>
            <p14:sldId id="307"/>
            <p14:sldId id="302"/>
            <p14:sldId id="303"/>
            <p14:sldId id="304"/>
            <p14:sldId id="266"/>
            <p14:sldId id="294"/>
            <p14:sldId id="267"/>
            <p14:sldId id="268"/>
            <p14:sldId id="269"/>
            <p14:sldId id="270"/>
            <p14:sldId id="271"/>
            <p14:sldId id="272"/>
            <p14:sldId id="273"/>
          </p14:sldIdLst>
        </p14:section>
        <p14:section name="Effect plots" id="{D5179D06-FF34-489D-9208-ABF88DB90DD5}">
          <p14:sldIdLst>
            <p14:sldId id="274"/>
            <p14:sldId id="275"/>
            <p14:sldId id="276"/>
            <p14:sldId id="277"/>
            <p14:sldId id="278"/>
          </p14:sldIdLst>
        </p14:section>
        <p14:section name="visreg" id="{10838661-02B2-43B5-8921-9531521D05E9}">
          <p14:sldIdLst>
            <p14:sldId id="295"/>
            <p14:sldId id="296"/>
            <p14:sldId id="297"/>
            <p14:sldId id="299"/>
            <p14:sldId id="298"/>
            <p14:sldId id="300"/>
            <p14:sldId id="305"/>
          </p14:sldIdLst>
        </p14:section>
        <p14:section name="Trees" id="{777E4205-D8A1-471A-B949-9016F90C393B}">
          <p14:sldIdLst>
            <p14:sldId id="311"/>
            <p14:sldId id="312"/>
            <p14:sldId id="313"/>
          </p14:sldIdLst>
        </p14:section>
        <p14:section name="Diagnostic plots" id="{0ED3A0F7-BF54-4AA2-BD41-8C356FDF0777}">
          <p14:sldIdLst>
            <p14:sldId id="279"/>
            <p14:sldId id="280"/>
            <p14:sldId id="284"/>
            <p14:sldId id="282"/>
            <p14:sldId id="283"/>
            <p14:sldId id="285"/>
            <p14:sldId id="286"/>
            <p14:sldId id="308"/>
            <p14:sldId id="309"/>
            <p14:sldId id="310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1" autoAdjust="0"/>
    <p:restoredTop sz="94824" autoAdjust="0"/>
  </p:normalViewPr>
  <p:slideViewPr>
    <p:cSldViewPr>
      <p:cViewPr varScale="1">
        <p:scale>
          <a:sx n="89" d="100"/>
          <a:sy n="89" d="100"/>
        </p:scale>
        <p:origin x="1032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25CEC-B4DB-421E-BD7D-F5D0F79EA658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2E08BF-5AC2-4B21-B7F5-DC86E8894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925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E08BF-5AC2-4B21-B7F5-DC86E88944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23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E08BF-5AC2-4B21-B7F5-DC86E88944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46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E6B5B5-ABFA-4034-A522-DE6D7C4F5277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2FCBB5-5555-47A9-AE6E-30AF9223701B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95662-E2E6-47BC-B493-3EA4FCF734B6}" type="datetime1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198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BFD65-5602-4172-B54C-6A65165A1845}" type="datetime1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21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290DE-8138-4626-BC3F-DF68A3BD09D8}" type="datetime1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11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8E3F-75DF-45E8-9F6B-4F2E22494A32}" type="datetime1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52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447800"/>
            <a:ext cx="7772400" cy="1362075"/>
          </a:xfrm>
        </p:spPr>
        <p:txBody>
          <a:bodyPr anchor="t"/>
          <a:lstStyle>
            <a:lvl1pPr algn="ctr">
              <a:defRPr sz="4000" b="1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3581400"/>
            <a:ext cx="7772400" cy="121919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4DA82-3E7C-4CFB-A30B-53D3893EF32E}" type="datetime1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88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3D8AD-4C83-4D73-AEE7-5E801ED5356C}" type="datetime1">
              <a:rPr lang="en-US" smtClean="0"/>
              <a:t>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846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893DB-DD64-49D6-A5C2-F6ACE2B1530B}" type="datetime1">
              <a:rPr lang="en-US" smtClean="0"/>
              <a:t>2/8/2021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82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A94C3-7A0F-4E28-9A06-985C13FFBB01}" type="datetime1">
              <a:rPr lang="en-US" smtClean="0"/>
              <a:t>2/8/2021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8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7B2D3-0011-41C0-B2C5-6B713844DB1C}" type="datetime1">
              <a:rPr lang="en-US" smtClean="0"/>
              <a:t>2/8/2021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21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EE19A-9EFD-417C-93CE-FC2F485F3533}" type="datetime1">
              <a:rPr lang="en-US" smtClean="0"/>
              <a:t>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42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9954C-8CD1-4968-8DFE-C7948C62F830}" type="datetime1">
              <a:rPr lang="en-US" smtClean="0"/>
              <a:t>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13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F092D-FE75-4F27-B0C3-A897761F708C}" type="datetime1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B7604-93B8-4136-B9BD-D1CE89EE2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7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tx2">
            <a:lumMod val="60000"/>
            <a:lumOff val="40000"/>
          </a:schemeClr>
        </a:buClr>
        <a:buSzPct val="110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VisMLM-course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an.r-project.org/web/packages/datasauRu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36/bmj.m3223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uralsight.com/guides/tableau-playbook-sparklines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3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rstudio.com/products/rstudio/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pbreheny.github.io/visreg/" TargetMode="Externa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4.w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8.wmf"/><Relationship Id="rId4" Type="http://schemas.openxmlformats.org/officeDocument/2006/relationships/oleObject" Target="../embeddings/oleObject5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12456"/>
            <a:ext cx="7772400" cy="1676400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Visualizing Linear Models: </a:t>
            </a:r>
            <a:br>
              <a:rPr lang="en-US" dirty="0"/>
            </a:br>
            <a:r>
              <a:rPr lang="en-US" dirty="0"/>
              <a:t>An R Bag of Tricks</a:t>
            </a:r>
            <a:br>
              <a:rPr lang="en-US" dirty="0"/>
            </a:br>
            <a:r>
              <a:rPr lang="en-US" dirty="0"/>
              <a:t>Session 1: Getting Started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58488"/>
            <a:ext cx="6400800" cy="114300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Michael Friendly </a:t>
            </a:r>
          </a:p>
          <a:p>
            <a:r>
              <a:rPr lang="en-US" dirty="0"/>
              <a:t>SCS Short Course</a:t>
            </a:r>
          </a:p>
          <a:p>
            <a:r>
              <a:rPr lang="en-US" dirty="0"/>
              <a:t>March, 2021</a:t>
            </a:r>
          </a:p>
          <a:p>
            <a:r>
              <a:rPr lang="en-US" dirty="0">
                <a:hlinkClick r:id="rId2"/>
              </a:rPr>
              <a:t>https://friendly.github.io/VisMLM-course/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66" y="228602"/>
            <a:ext cx="2510286" cy="21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054" y="282821"/>
            <a:ext cx="230297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432" y="357522"/>
            <a:ext cx="2720001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737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Dangers of numbers-only output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869" y="1276905"/>
            <a:ext cx="2323810" cy="182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Student</a:t>
            </a:r>
            <a:r>
              <a:rPr lang="en-US" dirty="0"/>
              <a:t>: You said to run </a:t>
            </a:r>
            <a:r>
              <a:rPr lang="en-US" dirty="0" err="1"/>
              <a:t>descriptives</a:t>
            </a:r>
            <a:r>
              <a:rPr lang="en-US" dirty="0"/>
              <a:t> and compute the correlation. What next?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4384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Consultant</a:t>
            </a:r>
            <a:r>
              <a:rPr lang="en-US" dirty="0"/>
              <a:t>: </a:t>
            </a:r>
            <a:r>
              <a:rPr lang="en-US" dirty="0">
                <a:solidFill>
                  <a:srgbClr val="FF0000"/>
                </a:solidFill>
              </a:rPr>
              <a:t>Did you plot your data?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764" y="3429000"/>
            <a:ext cx="4000500" cy="30337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34290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</a:t>
            </a:r>
            <a:r>
              <a:rPr lang="en-US" dirty="0">
                <a:solidFill>
                  <a:srgbClr val="FF0000"/>
                </a:solidFill>
              </a:rPr>
              <a:t>exactly</a:t>
            </a:r>
            <a:r>
              <a:rPr lang="en-US" dirty="0"/>
              <a:t> the same stats, the data could be </a:t>
            </a:r>
            <a:r>
              <a:rPr lang="en-US" i="1" dirty="0"/>
              <a:t>any</a:t>
            </a:r>
            <a:r>
              <a:rPr lang="en-US" dirty="0"/>
              <a:t> of these plots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5334000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how this in done in R:  </a:t>
            </a:r>
            <a:r>
              <a:rPr lang="en-US" sz="1400" dirty="0">
                <a:hlinkClick r:id="rId4"/>
              </a:rPr>
              <a:t>https://cran.r-project.org/web/packages/datasauRus/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00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Sometimes, don’t need numbers at all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496" y="1676400"/>
            <a:ext cx="5182777" cy="41441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30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COVID transmission risk </a:t>
            </a:r>
            <a:r>
              <a:rPr lang="en-US" dirty="0"/>
              <a:t>~ Occupancy * Ventilation * Activity * Mask? * </a:t>
            </a:r>
            <a:r>
              <a:rPr lang="en-US" dirty="0" err="1"/>
              <a:t>Contact.time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172200"/>
            <a:ext cx="784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 N.R. Jones et-al (2020). Two metres or one: what is the evidence for physical distancing in covid-19? </a:t>
            </a:r>
            <a:r>
              <a:rPr lang="en-US" sz="1200" i="1" dirty="0"/>
              <a:t>BMJ</a:t>
            </a:r>
            <a:r>
              <a:rPr lang="en-US" sz="1200" dirty="0"/>
              <a:t> 2020;370:m3223, </a:t>
            </a:r>
            <a:r>
              <a:rPr lang="en-US" sz="1200" i="1" dirty="0" err="1"/>
              <a:t>doi</a:t>
            </a:r>
            <a:r>
              <a:rPr lang="en-US" sz="1200" i="1" dirty="0"/>
              <a:t>: </a:t>
            </a:r>
            <a:r>
              <a:rPr lang="en-US" sz="1200" i="1" dirty="0">
                <a:hlinkClick r:id="rId3"/>
              </a:rPr>
              <a:t>https://doi.org/10.1136/bmj.m3223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1905000"/>
            <a:ext cx="274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complex 5-way table, whose message is clearly shown w/o numbers</a:t>
            </a:r>
          </a:p>
          <a:p>
            <a:endParaRPr lang="en-US" dirty="0"/>
          </a:p>
          <a:p>
            <a:r>
              <a:rPr lang="en-US" dirty="0"/>
              <a:t>There are 1+ unusual cells here.  Can you see them?</a:t>
            </a:r>
          </a:p>
        </p:txBody>
      </p:sp>
    </p:spTree>
    <p:extLst>
      <p:ext uri="{BB962C8B-B14F-4D97-AF65-F5344CB8AC3E}">
        <p14:creationId xmlns:p14="http://schemas.microsoft.com/office/powerpoint/2010/main" val="3290840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If you do need tables– make them pretty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Several R packages make it easier to construct informative &amp; pretty semi-graphic tables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322" y="2667000"/>
            <a:ext cx="5947410" cy="37642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13DECA-3AE1-4344-BBE9-944D9B479D79}"/>
              </a:ext>
            </a:extLst>
          </p:cNvPr>
          <p:cNvSpPr txBox="1"/>
          <p:nvPr/>
        </p:nvSpPr>
        <p:spPr>
          <a:xfrm>
            <a:off x="457200" y="2895600"/>
            <a:ext cx="213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Presentation graph</a:t>
            </a:r>
          </a:p>
          <a:p>
            <a:endParaRPr lang="en-US" dirty="0"/>
          </a:p>
          <a:p>
            <a:r>
              <a:rPr lang="en-US" dirty="0"/>
              <a:t>Perhaps too cute!</a:t>
            </a:r>
          </a:p>
          <a:p>
            <a:endParaRPr lang="en-US" dirty="0"/>
          </a:p>
          <a:p>
            <a:r>
              <a:rPr lang="en-US" dirty="0"/>
              <a:t>Distribution of variables shown</a:t>
            </a:r>
          </a:p>
        </p:txBody>
      </p:sp>
    </p:spTree>
    <p:extLst>
      <p:ext uri="{BB962C8B-B14F-4D97-AF65-F5344CB8AC3E}">
        <p14:creationId xmlns:p14="http://schemas.microsoft.com/office/powerpoint/2010/main" val="3189346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25386479-30BD-46A6-AA0D-C660D04B6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691" y="1826912"/>
            <a:ext cx="5312000" cy="471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74BC76-3B0A-4057-AD8B-55B75A495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table ideas: Heatmap shading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E9F700-1E00-42F2-9C1B-7FE09053F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76BD6D-AE67-457E-9B5D-FA12D4A09F98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Heatmap shading</a:t>
            </a:r>
            <a:r>
              <a:rPr lang="en-US" dirty="0"/>
              <a:t>: Shade the background of each cell according to some criterion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536707-74E8-4A0A-BCA9-0BEAC0F4CB51}"/>
              </a:ext>
            </a:extLst>
          </p:cNvPr>
          <p:cNvSpPr txBox="1"/>
          <p:nvPr/>
        </p:nvSpPr>
        <p:spPr>
          <a:xfrm>
            <a:off x="457200" y="1981200"/>
            <a:ext cx="266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trends in the US and Canada are made obvious</a:t>
            </a:r>
          </a:p>
          <a:p>
            <a:endParaRPr lang="en-US" dirty="0"/>
          </a:p>
          <a:p>
            <a:r>
              <a:rPr lang="en-US" dirty="0"/>
              <a:t>NB: Table rows are sorted by Jan. value, lending coherence</a:t>
            </a:r>
          </a:p>
        </p:txBody>
      </p:sp>
    </p:spTree>
    <p:extLst>
      <p:ext uri="{BB962C8B-B14F-4D97-AF65-F5344CB8AC3E}">
        <p14:creationId xmlns:p14="http://schemas.microsoft.com/office/powerpoint/2010/main" val="897709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FB3BF-F049-452D-A555-416B9D4D9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Visual table ideas: Heatmap shading</a:t>
            </a:r>
          </a:p>
        </p:txBody>
      </p:sp>
      <p:pic>
        <p:nvPicPr>
          <p:cNvPr id="5" name="Picture 4" descr="A picture containing graphical user interface, timeline&#10;&#10;Description automatically generated">
            <a:extLst>
              <a:ext uri="{FF2B5EF4-FFF2-40B4-BE49-F238E27FC236}">
                <a16:creationId xmlns:a16="http://schemas.microsoft.com/office/drawing/2014/main" id="{8E0F9223-4265-4B84-A135-DC17671886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56031"/>
            <a:ext cx="8229600" cy="4361688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C7CF67-592B-4934-A775-914630EF8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715A4-D009-4BBF-A240-E91C15EAEF6C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seen on TV …</a:t>
            </a:r>
          </a:p>
          <a:p>
            <a:r>
              <a:rPr lang="en-US" dirty="0"/>
              <a:t>          </a:t>
            </a:r>
            <a:r>
              <a:rPr lang="en-US" dirty="0" err="1"/>
              <a:t>Covid</a:t>
            </a:r>
            <a:r>
              <a:rPr lang="en-US" dirty="0"/>
              <a:t> rate ~ Age x Date x UK region</a:t>
            </a:r>
          </a:p>
          <a:p>
            <a:endParaRPr lang="en-US" dirty="0"/>
          </a:p>
          <a:p>
            <a:r>
              <a:rPr lang="en-US" dirty="0"/>
              <a:t>Better: incorporate geography, not just arrange regions alphabetically</a:t>
            </a:r>
          </a:p>
        </p:txBody>
      </p:sp>
    </p:spTree>
    <p:extLst>
      <p:ext uri="{BB962C8B-B14F-4D97-AF65-F5344CB8AC3E}">
        <p14:creationId xmlns:p14="http://schemas.microsoft.com/office/powerpoint/2010/main" val="85620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FD79-03E3-4E4E-9703-5F6C8C00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table ideas: Sparklines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61C88-C9A2-4BC4-8EAD-11B291567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C70307D1-81A7-4B34-A15E-0C24AAC09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178" y="1937854"/>
            <a:ext cx="5585715" cy="41042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CF149D-1B5A-4B53-94AB-24065D6A864F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Sparklines</a:t>
            </a:r>
            <a:r>
              <a:rPr lang="en-US" dirty="0"/>
              <a:t>: Mini graphics inserted into table cells or text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C43339-26BC-4345-9F73-97144570A163}"/>
              </a:ext>
            </a:extLst>
          </p:cNvPr>
          <p:cNvSpPr txBox="1"/>
          <p:nvPr/>
        </p:nvSpPr>
        <p:spPr>
          <a:xfrm>
            <a:off x="457200" y="6248773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https://www.pluralsight.com/guides/tableau-playbook-sparklines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5156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Model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r>
              <a:rPr lang="en-US" sz="2000" dirty="0" err="1"/>
              <a:t>Xs</a:t>
            </a:r>
            <a:r>
              <a:rPr lang="en-US" sz="2000" dirty="0"/>
              <a:t>: quantitative predictors, factors, interactions, …</a:t>
            </a:r>
          </a:p>
          <a:p>
            <a:r>
              <a:rPr lang="en-US" sz="2400" dirty="0"/>
              <a:t>Assumptions</a:t>
            </a:r>
            <a:r>
              <a:rPr lang="en-US" sz="2800" dirty="0"/>
              <a:t>:</a:t>
            </a:r>
          </a:p>
          <a:p>
            <a:pPr lvl="1"/>
            <a:r>
              <a:rPr lang="en-US" altLang="en-US" sz="2000" b="1" dirty="0">
                <a:solidFill>
                  <a:srgbClr val="0000FF"/>
                </a:solidFill>
              </a:rPr>
              <a:t>Linearity</a:t>
            </a:r>
            <a:r>
              <a:rPr lang="en-US" altLang="en-US" sz="2000" dirty="0"/>
              <a:t>: Predictors (possibly transformed) are linearly related to the outcome, </a:t>
            </a:r>
            <a:r>
              <a:rPr lang="en-US" altLang="en-US" sz="2000" b="1" dirty="0"/>
              <a:t>y</a:t>
            </a:r>
            <a:r>
              <a:rPr lang="en-US" altLang="en-US" sz="2000" dirty="0"/>
              <a:t>.  [</a:t>
            </a:r>
            <a:r>
              <a:rPr lang="en-US" altLang="en-US" sz="2000" dirty="0">
                <a:solidFill>
                  <a:srgbClr val="660033"/>
                </a:solidFill>
              </a:rPr>
              <a:t>This just means linear in the </a:t>
            </a:r>
            <a:r>
              <a:rPr lang="en-US" altLang="en-US" sz="2000" b="1" dirty="0">
                <a:solidFill>
                  <a:srgbClr val="660033"/>
                </a:solidFill>
              </a:rPr>
              <a:t>parameters</a:t>
            </a:r>
            <a:r>
              <a:rPr lang="en-US" altLang="en-US" sz="2000" dirty="0">
                <a:solidFill>
                  <a:srgbClr val="660033"/>
                </a:solidFill>
              </a:rPr>
              <a:t>.]</a:t>
            </a:r>
          </a:p>
          <a:p>
            <a:pPr lvl="1"/>
            <a:r>
              <a:rPr lang="en-US" altLang="en-US" sz="2000" b="1" dirty="0">
                <a:solidFill>
                  <a:srgbClr val="0000FF"/>
                </a:solidFill>
              </a:rPr>
              <a:t>Specification</a:t>
            </a:r>
            <a:r>
              <a:rPr lang="en-US" altLang="en-US" sz="2000" dirty="0"/>
              <a:t>: No important predictors have been omitted; only important ones included. [</a:t>
            </a:r>
            <a:r>
              <a:rPr lang="en-US" altLang="en-US" sz="2000" dirty="0">
                <a:solidFill>
                  <a:srgbClr val="660033"/>
                </a:solidFill>
              </a:rPr>
              <a:t>This is often key &amp; overlooked.]</a:t>
            </a:r>
          </a:p>
          <a:p>
            <a:pPr lvl="1"/>
            <a:r>
              <a:rPr lang="en-US" altLang="en-US" sz="2000" dirty="0"/>
              <a:t>The “holy trinity”: </a:t>
            </a:r>
          </a:p>
          <a:p>
            <a:pPr lvl="2"/>
            <a:r>
              <a:rPr lang="en-US" altLang="en-US" sz="1800" b="1" dirty="0">
                <a:solidFill>
                  <a:srgbClr val="0000FF"/>
                </a:solidFill>
              </a:rPr>
              <a:t>Independence</a:t>
            </a:r>
            <a:r>
              <a:rPr lang="en-US" altLang="en-US" sz="1800" dirty="0"/>
              <a:t>: the errors are uncorrelated</a:t>
            </a:r>
          </a:p>
          <a:p>
            <a:pPr lvl="2"/>
            <a:r>
              <a:rPr lang="en-US" altLang="en-US" sz="1800" b="1" dirty="0">
                <a:solidFill>
                  <a:srgbClr val="0000FF"/>
                </a:solidFill>
              </a:rPr>
              <a:t>Homogeneity of variance</a:t>
            </a:r>
            <a:r>
              <a:rPr lang="en-US" altLang="en-US" sz="1800" dirty="0"/>
              <a:t>: </a:t>
            </a:r>
            <a:r>
              <a:rPr lang="en-US" altLang="en-US" sz="1800" dirty="0" err="1"/>
              <a:t>Var</a:t>
            </a:r>
            <a:r>
              <a:rPr lang="en-US" altLang="en-US" sz="1800" dirty="0"/>
              <a:t>(</a:t>
            </a:r>
            <a:r>
              <a:rPr lang="el-GR" altLang="en-US" sz="1800" dirty="0">
                <a:cs typeface="Arial" pitchFamily="34" charset="0"/>
              </a:rPr>
              <a:t>ε</a:t>
            </a:r>
            <a:r>
              <a:rPr lang="en-US" altLang="en-US" sz="1800" baseline="-25000" dirty="0" err="1">
                <a:cs typeface="Arial" pitchFamily="34" charset="0"/>
              </a:rPr>
              <a:t>i</a:t>
            </a:r>
            <a:r>
              <a:rPr lang="en-US" altLang="en-US" sz="1800" dirty="0"/>
              <a:t>) = </a:t>
            </a:r>
            <a:r>
              <a:rPr lang="el-GR" altLang="en-US" sz="1800" dirty="0">
                <a:cs typeface="Arial" pitchFamily="34" charset="0"/>
              </a:rPr>
              <a:t>σ</a:t>
            </a:r>
            <a:r>
              <a:rPr lang="en-US" altLang="en-US" sz="1800" baseline="30000" dirty="0">
                <a:cs typeface="Arial" pitchFamily="34" charset="0"/>
              </a:rPr>
              <a:t>2</a:t>
            </a:r>
            <a:r>
              <a:rPr lang="en-US" altLang="en-US" sz="1800" dirty="0">
                <a:cs typeface="Arial" pitchFamily="34" charset="0"/>
              </a:rPr>
              <a:t> = constant</a:t>
            </a:r>
            <a:endParaRPr lang="el-GR" altLang="en-US" sz="1800" dirty="0">
              <a:cs typeface="Arial" pitchFamily="34" charset="0"/>
            </a:endParaRPr>
          </a:p>
          <a:p>
            <a:pPr lvl="2"/>
            <a:r>
              <a:rPr lang="en-US" altLang="en-US" sz="1800" b="1" dirty="0">
                <a:solidFill>
                  <a:srgbClr val="0000FF"/>
                </a:solidFill>
              </a:rPr>
              <a:t>Normality</a:t>
            </a:r>
            <a:r>
              <a:rPr lang="en-US" altLang="en-US" sz="1800" dirty="0"/>
              <a:t>: </a:t>
            </a:r>
            <a:r>
              <a:rPr lang="el-GR" altLang="en-US" sz="1800" dirty="0">
                <a:cs typeface="Arial" pitchFamily="34" charset="0"/>
              </a:rPr>
              <a:t>ε</a:t>
            </a:r>
            <a:r>
              <a:rPr lang="en-US" altLang="en-US" sz="1800" baseline="-25000" dirty="0" err="1">
                <a:cs typeface="Arial" pitchFamily="34" charset="0"/>
              </a:rPr>
              <a:t>i</a:t>
            </a:r>
            <a:r>
              <a:rPr lang="en-US" altLang="en-US" sz="1800" baseline="-25000" dirty="0">
                <a:cs typeface="Arial" pitchFamily="34" charset="0"/>
              </a:rPr>
              <a:t> </a:t>
            </a:r>
            <a:r>
              <a:rPr lang="en-US" altLang="en-US" sz="1800" dirty="0">
                <a:cs typeface="Arial" pitchFamily="34" charset="0"/>
              </a:rPr>
              <a:t>have a normal distribution</a:t>
            </a:r>
            <a:endParaRPr lang="en-US" altLang="en-US" sz="1800" dirty="0"/>
          </a:p>
          <a:p>
            <a:pPr lvl="2"/>
            <a:endParaRPr lang="en-US" altLang="en-US" sz="1600" dirty="0">
              <a:solidFill>
                <a:srgbClr val="660033"/>
              </a:solidFill>
            </a:endParaRPr>
          </a:p>
          <a:p>
            <a:pPr lvl="1"/>
            <a:endParaRPr lang="en-US" altLang="en-US" sz="2000" dirty="0">
              <a:solidFill>
                <a:srgbClr val="660033"/>
              </a:solidFill>
            </a:endParaRPr>
          </a:p>
          <a:p>
            <a:pPr lvl="1"/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3627770"/>
              </p:ext>
            </p:extLst>
          </p:nvPr>
        </p:nvGraphicFramePr>
        <p:xfrm>
          <a:off x="1682750" y="1525773"/>
          <a:ext cx="6735763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0" name="Equation" r:id="rId3" imgW="2412720" imgH="241200" progId="Equation.DSMT4">
                  <p:embed/>
                </p:oleObj>
              </mc:Choice>
              <mc:Fallback>
                <p:oleObj name="Equation" r:id="rId3" imgW="2412720" imgH="241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2750" y="1525773"/>
                        <a:ext cx="6735763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453588"/>
              </p:ext>
            </p:extLst>
          </p:nvPr>
        </p:nvGraphicFramePr>
        <p:xfrm>
          <a:off x="6781800" y="4800600"/>
          <a:ext cx="198120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1" name="Equation" r:id="rId5" imgW="1002865" imgH="241195" progId="Equation.DSMT4">
                  <p:embed/>
                </p:oleObj>
              </mc:Choice>
              <mc:Fallback>
                <p:oleObj name="Equation" r:id="rId5" imgW="1002865" imgH="241195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4800600"/>
                        <a:ext cx="1981200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ight Brace 6"/>
          <p:cNvSpPr/>
          <p:nvPr/>
        </p:nvSpPr>
        <p:spPr>
          <a:xfrm>
            <a:off x="6248400" y="4648200"/>
            <a:ext cx="381000" cy="914400"/>
          </a:xfrm>
          <a:prstGeom prst="rightBrace">
            <a:avLst/>
          </a:prstGeom>
          <a:ln w="22225">
            <a:solidFill>
              <a:schemeClr val="accent2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291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79143-BE99-46FE-A73C-572F78736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General Linear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909E26-F0FC-4EF4-A4BB-12A347B6E1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“linear” models can include:</a:t>
                </a:r>
              </a:p>
              <a:p>
                <a:pPr lvl="1"/>
                <a:r>
                  <a:rPr lang="en-US" sz="2400" dirty="0"/>
                  <a:t>transformed predictors: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𝑎𝑔𝑒</m:t>
                        </m:r>
                      </m:e>
                    </m:rad>
                  </m:oMath>
                </a14:m>
                <a:r>
                  <a:rPr lang="en-US" sz="2400" b="0" dirty="0"/>
                  <a:t>, log(</a:t>
                </a:r>
                <a:r>
                  <a:rPr lang="en-US" sz="2400" b="0" i="1" dirty="0"/>
                  <a:t>income</a:t>
                </a:r>
                <a:r>
                  <a:rPr lang="en-US" sz="2400" b="0" dirty="0"/>
                  <a:t>)</a:t>
                </a:r>
              </a:p>
              <a:p>
                <a:pPr lvl="1"/>
                <a:r>
                  <a:rPr lang="en-US" sz="2400" dirty="0"/>
                  <a:t>polynomial terms: age</a:t>
                </a:r>
                <a:r>
                  <a:rPr lang="en-US" sz="2400" baseline="30000" dirty="0"/>
                  <a:t>2</a:t>
                </a:r>
                <a:r>
                  <a:rPr lang="en-US" sz="2400" dirty="0"/>
                  <a:t>, age</a:t>
                </a:r>
                <a:r>
                  <a:rPr lang="en-US" sz="2400" baseline="30000" dirty="0"/>
                  <a:t>3</a:t>
                </a:r>
                <a:r>
                  <a:rPr lang="en-US" sz="2400" dirty="0"/>
                  <a:t>, </a:t>
                </a:r>
                <a:r>
                  <a:rPr lang="en-US" sz="2000" dirty="0">
                    <a:latin typeface="Lucida Console" panose="020B0609040504020204" pitchFamily="49" charset="0"/>
                  </a:rPr>
                  <a:t>poly(age, </a:t>
                </a:r>
                <a:r>
                  <a:rPr lang="en-US" sz="2000" i="1" dirty="0">
                    <a:latin typeface="Lucida Console" panose="020B0609040504020204" pitchFamily="49" charset="0"/>
                  </a:rPr>
                  <a:t>n</a:t>
                </a:r>
                <a:r>
                  <a:rPr lang="en-US" sz="2000" dirty="0">
                    <a:latin typeface="Lucida Console" panose="020B0609040504020204" pitchFamily="49" charset="0"/>
                  </a:rPr>
                  <a:t>)</a:t>
                </a:r>
              </a:p>
              <a:p>
                <a:pPr lvl="1"/>
                <a:r>
                  <a:rPr lang="en-US" sz="2400" b="0" dirty="0"/>
                  <a:t>categorical “factors”, coded as dummy (0/1) variables</a:t>
                </a:r>
              </a:p>
              <a:p>
                <a:pPr lvl="2"/>
                <a:r>
                  <a:rPr lang="en-US" sz="2000" dirty="0"/>
                  <a:t>treated (Yes/No), Gender (M/F/non-binary)</a:t>
                </a:r>
              </a:p>
              <a:p>
                <a:pPr lvl="1"/>
                <a:r>
                  <a:rPr lang="en-US" sz="2400" b="0" dirty="0"/>
                  <a:t>interactions: effects of x</a:t>
                </a:r>
                <a:r>
                  <a:rPr lang="en-US" sz="2400" b="0" baseline="-25000" dirty="0"/>
                  <a:t>1</a:t>
                </a:r>
                <a:r>
                  <a:rPr lang="en-US" sz="2400" b="0" dirty="0"/>
                  <a:t> vary over levels of x</a:t>
                </a:r>
                <a:r>
                  <a:rPr lang="en-US" sz="2400" b="0" baseline="-25000" dirty="0"/>
                  <a:t>2</a:t>
                </a:r>
              </a:p>
              <a:p>
                <a:pPr lvl="2"/>
                <a:r>
                  <a:rPr lang="en-US" sz="2000" b="0" dirty="0"/>
                  <a:t>treated × age, treated </a:t>
                </a:r>
                <a:r>
                  <a:rPr lang="en-US" sz="2000" dirty="0"/>
                  <a:t>× sex,       (2 way)</a:t>
                </a:r>
              </a:p>
              <a:p>
                <a:pPr lvl="2"/>
                <a:r>
                  <a:rPr lang="en-US" sz="2000" dirty="0"/>
                  <a:t>treated × age × sex                        (3 way)</a:t>
                </a:r>
              </a:p>
              <a:p>
                <a:r>
                  <a:rPr lang="en-US" sz="2800" dirty="0"/>
                  <a:t>Linear model means linear in the parameters (</a:t>
                </a:r>
                <a:r>
                  <a:rPr lang="el-GR" sz="2800" dirty="0"/>
                  <a:t>β</a:t>
                </a:r>
                <a:r>
                  <a:rPr lang="en-US" sz="2800" baseline="-25000" dirty="0"/>
                  <a:t>i</a:t>
                </a:r>
                <a:r>
                  <a:rPr lang="en-US" sz="2800" dirty="0"/>
                  <a:t>),</a:t>
                </a:r>
              </a:p>
              <a:p>
                <a:endParaRPr lang="en-US" sz="2800" b="0" dirty="0"/>
              </a:p>
              <a:p>
                <a:r>
                  <a:rPr lang="en-US" sz="2800" dirty="0"/>
                  <a:t>In R, all handled by </a:t>
                </a:r>
                <a:r>
                  <a:rPr lang="en-US" sz="2400" dirty="0" err="1">
                    <a:latin typeface="Lucida Console" panose="020B0609040504020204" pitchFamily="49" charset="0"/>
                  </a:rPr>
                  <a:t>lm</a:t>
                </a:r>
                <a:r>
                  <a:rPr lang="en-US" sz="2400" dirty="0">
                    <a:latin typeface="Lucida Console" panose="020B0609040504020204" pitchFamily="49" charset="0"/>
                  </a:rPr>
                  <a:t>(y ~ …)</a:t>
                </a:r>
                <a:endParaRPr lang="en-US" sz="2400" b="0" dirty="0">
                  <a:latin typeface="Lucida Console" panose="020B0609040504020204" pitchFamily="49" charset="0"/>
                </a:endParaRPr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909E26-F0FC-4EF4-A4BB-12A347B6E1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926" t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5816A-7D58-42E9-99A9-B136922E5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D082CA2-8C0B-4B4A-832A-A851C97229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9704997"/>
              </p:ext>
            </p:extLst>
          </p:nvPr>
        </p:nvGraphicFramePr>
        <p:xfrm>
          <a:off x="914400" y="5181600"/>
          <a:ext cx="7539789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5" name="Equation" r:id="rId4" imgW="4775040" imgH="241200" progId="Equation.DSMT4">
                  <p:embed/>
                </p:oleObj>
              </mc:Choice>
              <mc:Fallback>
                <p:oleObj name="Equation" r:id="rId4" imgW="47750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5181600"/>
                        <a:ext cx="7539789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4323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A518A-43E3-4B5A-841B-C03BE06911EC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Fitting linear models in R: lm()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In R, </a:t>
            </a:r>
            <a:r>
              <a:rPr lang="en-US" altLang="en-US" b="1" dirty="0" err="1">
                <a:latin typeface="Courier New" pitchFamily="49" charset="0"/>
              </a:rPr>
              <a:t>lm</a:t>
            </a:r>
            <a:r>
              <a:rPr lang="en-US" altLang="en-US" b="1" dirty="0">
                <a:latin typeface="Courier New" pitchFamily="49" charset="0"/>
              </a:rPr>
              <a:t>()</a:t>
            </a:r>
            <a:r>
              <a:rPr lang="en-US" altLang="en-US" dirty="0"/>
              <a:t> for everything</a:t>
            </a:r>
          </a:p>
          <a:p>
            <a:pPr lvl="1"/>
            <a:r>
              <a:rPr lang="en-US" altLang="en-US" dirty="0"/>
              <a:t>Regression models (X1, ... </a:t>
            </a:r>
            <a:r>
              <a:rPr lang="en-US" altLang="en-US" dirty="0">
                <a:solidFill>
                  <a:srgbClr val="0000FF"/>
                </a:solidFill>
              </a:rPr>
              <a:t>quantitative</a:t>
            </a:r>
            <a:r>
              <a:rPr lang="en-US" altLang="en-US" dirty="0"/>
              <a:t>)</a:t>
            </a:r>
          </a:p>
          <a:p>
            <a:pPr lvl="1"/>
            <a:endParaRPr lang="en-US" altLang="en-US" dirty="0"/>
          </a:p>
          <a:p>
            <a:pPr lvl="1">
              <a:buFont typeface="Wingdings" pitchFamily="2" charset="2"/>
              <a:buNone/>
            </a:pPr>
            <a:endParaRPr lang="en-US" altLang="en-US" dirty="0"/>
          </a:p>
          <a:p>
            <a:pPr marL="457200" lvl="1" indent="0">
              <a:buNone/>
            </a:pPr>
            <a:endParaRPr lang="en-US" altLang="en-US" dirty="0"/>
          </a:p>
          <a:p>
            <a:pPr lvl="1"/>
            <a:r>
              <a:rPr lang="en-US" altLang="en-US" dirty="0"/>
              <a:t>ANOVA/ANCOVA models (A, B, ... </a:t>
            </a:r>
            <a:r>
              <a:rPr lang="en-US" altLang="en-US" dirty="0">
                <a:solidFill>
                  <a:srgbClr val="0000FF"/>
                </a:solidFill>
              </a:rPr>
              <a:t>factors</a:t>
            </a:r>
            <a:r>
              <a:rPr lang="en-US" altLang="en-US" dirty="0"/>
              <a:t>)</a:t>
            </a:r>
          </a:p>
        </p:txBody>
      </p:sp>
      <p:sp>
        <p:nvSpPr>
          <p:cNvPr id="68613" name="Text Box 5"/>
          <p:cNvSpPr txBox="1">
            <a:spLocks noChangeArrowheads="1"/>
          </p:cNvSpPr>
          <p:nvPr/>
        </p:nvSpPr>
        <p:spPr bwMode="auto">
          <a:xfrm>
            <a:off x="1066800" y="4586341"/>
            <a:ext cx="7848600" cy="1115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A)    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one way ANOVA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A*B)  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two way: A + B + A:B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X + A)   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one way ANCOVA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lm(y ~ (A+B+C)^2)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3-way ANOVA: A, B, C, A:B, A:C, B:C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6C195F39-A85E-41BC-8BC3-66F8A5ECBF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457450"/>
            <a:ext cx="7696200" cy="1115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 ~ X1,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simple linear regression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 ~ X1+X2+X3,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multiple linear regression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 ~ (X1+X2+X3)^2,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all two-way interactions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(log(y) ~ poly(X,3), data=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</a:t>
            </a:r>
            <a:r>
              <a:rPr lang="en-US" alt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arbitrary transformations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F6AC3-61B7-4B90-9FC6-3FBAA8AE66AE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Fitting linear models in R: lm()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Multivariate models:  </a:t>
            </a:r>
            <a:r>
              <a:rPr lang="en-US" altLang="en-US" b="1" dirty="0" err="1">
                <a:latin typeface="Courier New" pitchFamily="49" charset="0"/>
              </a:rPr>
              <a:t>lm</a:t>
            </a:r>
            <a:r>
              <a:rPr lang="en-US" altLang="en-US" b="1" dirty="0">
                <a:latin typeface="Courier New" pitchFamily="49" charset="0"/>
              </a:rPr>
              <a:t>()</a:t>
            </a:r>
            <a:r>
              <a:rPr lang="en-US" altLang="en-US" dirty="0"/>
              <a:t> with 2+ y vars</a:t>
            </a:r>
          </a:p>
          <a:p>
            <a:pPr lvl="1"/>
            <a:r>
              <a:rPr lang="en-US" altLang="en-US" dirty="0"/>
              <a:t>Multivariate regression</a:t>
            </a:r>
          </a:p>
          <a:p>
            <a:pPr lvl="1"/>
            <a:endParaRPr lang="en-US" altLang="en-US" dirty="0"/>
          </a:p>
          <a:p>
            <a:pPr lvl="1">
              <a:buFont typeface="Wingdings" pitchFamily="2" charset="2"/>
              <a:buNone/>
            </a:pPr>
            <a:endParaRPr lang="en-US" altLang="en-US" dirty="0"/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MANOVA/MANCOVA models</a:t>
            </a:r>
          </a:p>
        </p:txBody>
      </p:sp>
      <p:sp>
        <p:nvSpPr>
          <p:cNvPr id="69636" name="Text Box 4"/>
          <p:cNvSpPr txBox="1">
            <a:spLocks noChangeArrowheads="1"/>
          </p:cNvSpPr>
          <p:nvPr/>
        </p:nvSpPr>
        <p:spPr bwMode="auto">
          <a:xfrm>
            <a:off x="1018391" y="2533650"/>
            <a:ext cx="7696200" cy="5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(y1, y2) ~ X1 + X2 + X3)           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en-US" sz="1400" b="1" dirty="0" err="1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b="1" dirty="0" err="1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MMreg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all linear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lm(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(y1, y2) ~ poly(X1,2) + poly(X2,2))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response surface</a:t>
            </a:r>
          </a:p>
        </p:txBody>
      </p:sp>
      <p:sp>
        <p:nvSpPr>
          <p:cNvPr id="69641" name="Rectangle 9"/>
          <p:cNvSpPr>
            <a:spLocks noChangeArrowheads="1"/>
          </p:cNvSpPr>
          <p:nvPr/>
        </p:nvSpPr>
        <p:spPr bwMode="auto">
          <a:xfrm>
            <a:off x="1143000" y="4495800"/>
            <a:ext cx="6705600" cy="846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(y1, y2, y3) ~ A * B)  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2-way MANOVA: A + B + A:B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(y1, y2, y3) ~ X + A)  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MANCOVA (equal slopes)</a:t>
            </a:r>
          </a:p>
          <a:p>
            <a:pPr>
              <a:spcBef>
                <a:spcPct val="25000"/>
              </a:spcBef>
            </a:pP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(y1, y2) ~ X + A + X:A)   </a:t>
            </a:r>
            <a:r>
              <a:rPr lang="en-US" altLang="en-US" sz="1400" b="1" dirty="0">
                <a:solidFill>
                  <a:srgbClr val="00CC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heterogeneous slopes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you need for this course</a:t>
            </a:r>
          </a:p>
          <a:p>
            <a:r>
              <a:rPr lang="en-US" dirty="0"/>
              <a:t>Why plot your data?</a:t>
            </a:r>
          </a:p>
          <a:p>
            <a:r>
              <a:rPr lang="en-US" dirty="0"/>
              <a:t>Data plots</a:t>
            </a:r>
          </a:p>
          <a:p>
            <a:r>
              <a:rPr lang="en-US" dirty="0"/>
              <a:t>Model (effect) plots</a:t>
            </a:r>
          </a:p>
          <a:p>
            <a:r>
              <a:rPr lang="en-US" dirty="0"/>
              <a:t>Diagnostic plots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78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B0D0A-AD35-4F22-8F96-B2A76F046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General</a:t>
            </a:r>
            <a:r>
              <a:rPr lang="en-US" i="1" dirty="0"/>
              <a:t>ized</a:t>
            </a:r>
            <a:r>
              <a:rPr lang="en-US" dirty="0"/>
              <a:t> Linear Models: </a:t>
            </a:r>
            <a:r>
              <a:rPr lang="en-US" dirty="0" err="1"/>
              <a:t>glm</a:t>
            </a:r>
            <a:r>
              <a:rPr lang="en-US" dirty="0"/>
              <a:t>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92E4C-FA76-4F3C-B302-49CE856CA4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813822"/>
                <a:ext cx="4038600" cy="45259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y </a:t>
                </a:r>
                <a:r>
                  <a:rPr lang="en-US" dirty="0">
                    <a:sym typeface="Symbol" panose="05050102010706020507" pitchFamily="18" charset="2"/>
                  </a:rPr>
                  <a:t></a:t>
                </a:r>
                <a:r>
                  <a:rPr lang="en-US" dirty="0"/>
                  <a:t> (0/1): lived/died; success/fail; …</a:t>
                </a:r>
              </a:p>
              <a:p>
                <a:r>
                  <a:rPr lang="en-US" sz="2600" dirty="0"/>
                  <a:t>logit (log odds) model:</a:t>
                </a:r>
              </a:p>
              <a:p>
                <a:pPr lvl="1"/>
                <a:r>
                  <a:rPr lang="en-US" dirty="0"/>
                  <a:t>logit(y)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=1)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=0)</m:t>
                            </m:r>
                          </m:den>
                        </m:f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linear logit model:  logit(y) = </a:t>
                </a:r>
                <a:r>
                  <a:rPr lang="el-GR" dirty="0"/>
                  <a:t>β</a:t>
                </a:r>
                <a:r>
                  <a:rPr lang="en-US" baseline="-25000" dirty="0"/>
                  <a:t>0</a:t>
                </a:r>
                <a:r>
                  <a:rPr lang="en-US" dirty="0"/>
                  <a:t> + </a:t>
                </a:r>
                <a:r>
                  <a:rPr lang="el-GR" dirty="0"/>
                  <a:t>β</a:t>
                </a:r>
                <a:r>
                  <a:rPr lang="en-US" baseline="-25000" dirty="0"/>
                  <a:t>1</a:t>
                </a:r>
                <a:r>
                  <a:rPr lang="en-US" dirty="0"/>
                  <a:t> x</a:t>
                </a:r>
                <a:r>
                  <a:rPr lang="en-US" baseline="-25000" dirty="0"/>
                  <a:t>1</a:t>
                </a:r>
                <a:r>
                  <a:rPr lang="en-US" dirty="0"/>
                  <a:t> + </a:t>
                </a:r>
                <a:r>
                  <a:rPr lang="el-GR" dirty="0"/>
                  <a:t>β</a:t>
                </a:r>
                <a:r>
                  <a:rPr lang="en-US" baseline="-25000" dirty="0"/>
                  <a:t>2</a:t>
                </a:r>
                <a:r>
                  <a:rPr lang="en-US" dirty="0"/>
                  <a:t> x</a:t>
                </a:r>
                <a:r>
                  <a:rPr lang="en-US" baseline="-25000" dirty="0"/>
                  <a:t>2</a:t>
                </a:r>
                <a:r>
                  <a:rPr lang="en-US" dirty="0"/>
                  <a:t> + 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92E4C-FA76-4F3C-B302-49CE856CA4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813822"/>
                <a:ext cx="4038600" cy="4525963"/>
              </a:xfrm>
              <a:blipFill>
                <a:blip r:embed="rId2"/>
                <a:stretch>
                  <a:fillRect l="-3167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EA3B93E-ECB3-4E27-BD65-219F93C82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191" y="2229250"/>
            <a:ext cx="4038600" cy="411053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E8912-F7C5-4103-80AF-026ADD8A0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9E4265-4510-4D5D-97A4-EB027D9F1154}"/>
              </a:ext>
            </a:extLst>
          </p:cNvPr>
          <p:cNvSpPr txBox="1"/>
          <p:nvPr/>
        </p:nvSpPr>
        <p:spPr>
          <a:xfrm>
            <a:off x="407504" y="1235765"/>
            <a:ext cx="8176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Transformations of y &amp; other error distributions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30D144-9DD6-4ACD-A807-1C485C4AFE02}"/>
              </a:ext>
            </a:extLst>
          </p:cNvPr>
          <p:cNvSpPr txBox="1"/>
          <p:nvPr/>
        </p:nvSpPr>
        <p:spPr>
          <a:xfrm>
            <a:off x="539677" y="5622235"/>
            <a:ext cx="4114800" cy="646331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glm</a:t>
            </a:r>
            <a:r>
              <a:rPr lang="en-US" dirty="0"/>
              <a:t>(better ~ age + treat, family=binomial,     </a:t>
            </a:r>
          </a:p>
          <a:p>
            <a:r>
              <a:rPr lang="en-US" dirty="0"/>
              <a:t>         data=Arthritis)</a:t>
            </a:r>
          </a:p>
        </p:txBody>
      </p:sp>
    </p:spTree>
    <p:extLst>
      <p:ext uri="{BB962C8B-B14F-4D97-AF65-F5344CB8AC3E}">
        <p14:creationId xmlns:p14="http://schemas.microsoft.com/office/powerpoint/2010/main" val="1170665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E5020-1E97-47BA-85E9-7554E4DA9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General</a:t>
            </a:r>
            <a:r>
              <a:rPr lang="en-US" i="1" dirty="0"/>
              <a:t>ized</a:t>
            </a:r>
            <a:r>
              <a:rPr lang="en-US" dirty="0"/>
              <a:t> 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C58AC-51EA-4F9A-B752-3C5BF05A7E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752601"/>
            <a:ext cx="4038600" cy="1676400"/>
          </a:xfrm>
        </p:spPr>
        <p:txBody>
          <a:bodyPr>
            <a:normAutofit/>
          </a:bodyPr>
          <a:lstStyle/>
          <a:p>
            <a:r>
              <a:rPr lang="en-US" sz="2400" dirty="0"/>
              <a:t>Improved </a:t>
            </a:r>
            <a:r>
              <a:rPr lang="en-US" sz="2400" dirty="0">
                <a:sym typeface="Symbol" panose="05050102010706020507" pitchFamily="18" charset="2"/>
              </a:rPr>
              <a:t></a:t>
            </a:r>
            <a:r>
              <a:rPr lang="en-US" sz="2400" dirty="0"/>
              <a:t> (“None” &lt; “Some” &lt; “Marked”)</a:t>
            </a:r>
          </a:p>
          <a:p>
            <a:r>
              <a:rPr lang="en-US" sz="2400" dirty="0"/>
              <a:t>Models: Proportional odds, generalized logits, …</a:t>
            </a:r>
          </a:p>
          <a:p>
            <a:pPr lvl="1"/>
            <a:endParaRPr lang="en-US" sz="2800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9D38892-0A8E-467F-91B7-D807833AB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760" y="1265248"/>
            <a:ext cx="3612857" cy="245142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039A7-EA24-4DBC-8D86-571A164D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5D4EF-AC99-4C66-AB0D-7556BAAB9925}"/>
              </a:ext>
            </a:extLst>
          </p:cNvPr>
          <p:cNvSpPr txBox="1"/>
          <p:nvPr/>
        </p:nvSpPr>
        <p:spPr>
          <a:xfrm>
            <a:off x="457200" y="1219200"/>
            <a:ext cx="434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Ordinal responses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02BEEF2-6C61-4839-93E1-C5A89E4FD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474" y="3808656"/>
            <a:ext cx="3587143" cy="24557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84D2B1-1E4F-4DD1-947B-9C76BA8D30AA}"/>
              </a:ext>
            </a:extLst>
          </p:cNvPr>
          <p:cNvSpPr txBox="1"/>
          <p:nvPr/>
        </p:nvSpPr>
        <p:spPr>
          <a:xfrm>
            <a:off x="457200" y="3808656"/>
            <a:ext cx="4419600" cy="2031325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library(MASS)</a:t>
            </a:r>
          </a:p>
          <a:p>
            <a:r>
              <a:rPr lang="en-US" dirty="0" err="1"/>
              <a:t>polr</a:t>
            </a:r>
            <a:r>
              <a:rPr lang="en-US" dirty="0"/>
              <a:t>(Improved ~ Sex + Treat + Age, </a:t>
            </a:r>
          </a:p>
          <a:p>
            <a:r>
              <a:rPr lang="en-US" dirty="0"/>
              <a:t>         data=Arthritis)</a:t>
            </a:r>
          </a:p>
          <a:p>
            <a:endParaRPr lang="en-US" dirty="0"/>
          </a:p>
          <a:p>
            <a:r>
              <a:rPr lang="en-US" dirty="0"/>
              <a:t>library(</a:t>
            </a:r>
            <a:r>
              <a:rPr lang="en-US" dirty="0" err="1"/>
              <a:t>nnet</a:t>
            </a:r>
            <a:r>
              <a:rPr lang="en-US" dirty="0"/>
              <a:t>)</a:t>
            </a:r>
          </a:p>
          <a:p>
            <a:r>
              <a:rPr lang="en-US" dirty="0" err="1"/>
              <a:t>multinom</a:t>
            </a:r>
            <a:r>
              <a:rPr lang="en-US" dirty="0"/>
              <a:t>(Improved ~ Sex + Treat + Age, </a:t>
            </a:r>
          </a:p>
          <a:p>
            <a:r>
              <a:rPr lang="en-US" dirty="0"/>
              <a:t>                   data=Arthritis)</a:t>
            </a:r>
          </a:p>
        </p:txBody>
      </p:sp>
    </p:spTree>
    <p:extLst>
      <p:ext uri="{BB962C8B-B14F-4D97-AF65-F5344CB8AC3E}">
        <p14:creationId xmlns:p14="http://schemas.microsoft.com/office/powerpoint/2010/main" val="4262159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86629-BD04-4478-AB32-CABE550A6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methods: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F8B71-0343-4C6D-A915-3B492AE49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438400"/>
            <a:ext cx="8229600" cy="3449245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models in R are specified by a symbolic model formula, applied to a </a:t>
            </a:r>
            <a:r>
              <a:rPr lang="en-US" sz="2400" dirty="0" err="1"/>
              <a:t>data.frame</a:t>
            </a:r>
            <a:endParaRPr lang="en-US" sz="2400" dirty="0"/>
          </a:p>
          <a:p>
            <a:pPr lvl="1"/>
            <a:r>
              <a:rPr lang="en-US" sz="2000" dirty="0"/>
              <a:t>mod&lt;-</a:t>
            </a:r>
            <a:r>
              <a:rPr lang="en-US" sz="2000" dirty="0" err="1"/>
              <a:t>lm</a:t>
            </a:r>
            <a:r>
              <a:rPr lang="en-US" sz="2000" dirty="0"/>
              <a:t>(prestige ~ income + educ, data=Prestige)</a:t>
            </a:r>
          </a:p>
          <a:p>
            <a:pPr lvl="1"/>
            <a:r>
              <a:rPr lang="en-US" sz="2000" dirty="0"/>
              <a:t>mod&lt;-</a:t>
            </a:r>
            <a:r>
              <a:rPr lang="en-US" sz="2000" dirty="0" err="1"/>
              <a:t>glm</a:t>
            </a:r>
            <a:r>
              <a:rPr lang="en-US" sz="2000" dirty="0"/>
              <a:t>(better ~ age + sex + treat, data=Arthritis, family=binomial)</a:t>
            </a:r>
          </a:p>
          <a:p>
            <a:pPr lvl="1"/>
            <a:r>
              <a:rPr lang="en-US" sz="2000" dirty="0"/>
              <a:t>mod&lt;-</a:t>
            </a:r>
            <a:r>
              <a:rPr lang="en-US" sz="2000" dirty="0" err="1"/>
              <a:t>MASS:polr</a:t>
            </a:r>
            <a:r>
              <a:rPr lang="en-US" sz="2000" dirty="0"/>
              <a:t>(improved ~ age + sex + treat, data=Arthritis)</a:t>
            </a:r>
          </a:p>
          <a:p>
            <a:r>
              <a:rPr lang="en-US" sz="2400" dirty="0"/>
              <a:t>result (</a:t>
            </a:r>
            <a:r>
              <a:rPr lang="en-US" sz="2400" dirty="0">
                <a:latin typeface="Lucida Console" panose="020B0609040504020204" pitchFamily="49" charset="0"/>
              </a:rPr>
              <a:t>mod</a:t>
            </a:r>
            <a:r>
              <a:rPr lang="en-US" sz="2400" dirty="0"/>
              <a:t>) is a “model object”, of class </a:t>
            </a:r>
            <a:r>
              <a:rPr lang="en-US" sz="2400" dirty="0">
                <a:latin typeface="Lucida Console" panose="020B0609040504020204" pitchFamily="49" charset="0"/>
              </a:rPr>
              <a:t>“</a:t>
            </a:r>
            <a:r>
              <a:rPr lang="en-US" sz="2400" dirty="0" err="1">
                <a:latin typeface="Lucida Console" panose="020B0609040504020204" pitchFamily="49" charset="0"/>
              </a:rPr>
              <a:t>lm</a:t>
            </a:r>
            <a:r>
              <a:rPr lang="en-US" sz="2400" dirty="0">
                <a:latin typeface="Lucida Console" panose="020B0609040504020204" pitchFamily="49" charset="0"/>
              </a:rPr>
              <a:t>”, “</a:t>
            </a:r>
            <a:r>
              <a:rPr lang="en-US" sz="2400" dirty="0" err="1">
                <a:latin typeface="Lucida Console" panose="020B0609040504020204" pitchFamily="49" charset="0"/>
              </a:rPr>
              <a:t>glm</a:t>
            </a:r>
            <a:r>
              <a:rPr lang="en-US" sz="2400" dirty="0">
                <a:latin typeface="Lucida Console" panose="020B0609040504020204" pitchFamily="49" charset="0"/>
              </a:rPr>
              <a:t>”, </a:t>
            </a:r>
            <a:r>
              <a:rPr lang="en-US" sz="2400" dirty="0"/>
              <a:t>…</a:t>
            </a:r>
          </a:p>
          <a:p>
            <a:r>
              <a:rPr lang="en-US" sz="2400" dirty="0"/>
              <a:t>method functions:</a:t>
            </a:r>
          </a:p>
          <a:p>
            <a:pPr lvl="1"/>
            <a:r>
              <a:rPr lang="en-US" sz="2000" dirty="0"/>
              <a:t>plot(mod), plot(f(mod)), …</a:t>
            </a:r>
          </a:p>
          <a:p>
            <a:pPr lvl="1"/>
            <a:r>
              <a:rPr lang="en-US" sz="2000" dirty="0"/>
              <a:t>summary(mod), </a:t>
            </a:r>
            <a:r>
              <a:rPr lang="en-US" sz="2000" dirty="0" err="1"/>
              <a:t>coef</a:t>
            </a:r>
            <a:r>
              <a:rPr lang="en-US" sz="2000" dirty="0"/>
              <a:t>(mod), predict(mod),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0B692-B122-43C1-BF83-4DD08E650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 descr="A picture containing text, clock, device, gauge&#10;&#10;Description automatically generated">
            <a:extLst>
              <a:ext uri="{FF2B5EF4-FFF2-40B4-BE49-F238E27FC236}">
                <a16:creationId xmlns:a16="http://schemas.microsoft.com/office/drawing/2014/main" id="{4FCC1F6F-0C3E-479F-B222-ED80CA1408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46" y="1130073"/>
            <a:ext cx="7955280" cy="123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17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Plots for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 plots:</a:t>
                </a:r>
              </a:p>
              <a:p>
                <a:pPr lvl="1"/>
                <a:r>
                  <a:rPr lang="en-US" dirty="0"/>
                  <a:t>plot response (y) vs. predictors, with smooth summaries</a:t>
                </a:r>
              </a:p>
              <a:p>
                <a:pPr lvl="1"/>
                <a:r>
                  <a:rPr lang="en-US" dirty="0"/>
                  <a:t>scatterplot matrix --- all pairs</a:t>
                </a:r>
              </a:p>
              <a:p>
                <a:r>
                  <a:rPr lang="en-US" dirty="0"/>
                  <a:t>Model (effect) plots</a:t>
                </a:r>
              </a:p>
              <a:p>
                <a:pPr lvl="1"/>
                <a:r>
                  <a:rPr lang="en-US" dirty="0"/>
                  <a:t>plot predicted response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vs. predictors, </a:t>
                </a:r>
                <a:r>
                  <a:rPr lang="en-US" dirty="0">
                    <a:solidFill>
                      <a:srgbClr val="FF0000"/>
                    </a:solidFill>
                  </a:rPr>
                  <a:t>controlling</a:t>
                </a:r>
                <a:r>
                  <a:rPr lang="en-US" dirty="0"/>
                  <a:t> for variables not shown.</a:t>
                </a:r>
              </a:p>
              <a:p>
                <a:r>
                  <a:rPr lang="en-US" dirty="0"/>
                  <a:t>Diagnostic plots</a:t>
                </a:r>
              </a:p>
              <a:p>
                <a:pPr lvl="1"/>
                <a:r>
                  <a:rPr lang="en-US" dirty="0"/>
                  <a:t>Influence plots: leverage &amp; outliers</a:t>
                </a:r>
              </a:p>
              <a:p>
                <a:pPr lvl="1"/>
                <a:r>
                  <a:rPr lang="en-US" dirty="0"/>
                  <a:t>Spread-level plots (non-constant variance?)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26" t="-2118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68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814D2-57B8-4CB4-9C52-70F46C8DE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A607D-1522-4256-98BF-4830C219A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Lucida Console" panose="020B0609040504020204" pitchFamily="49" charset="0"/>
              </a:rPr>
              <a:t>car</a:t>
            </a:r>
          </a:p>
          <a:p>
            <a:pPr lvl="1"/>
            <a:r>
              <a:rPr lang="en-US" sz="2600" dirty="0"/>
              <a:t>Enhanced scatterplots</a:t>
            </a:r>
          </a:p>
          <a:p>
            <a:pPr lvl="1"/>
            <a:r>
              <a:rPr lang="en-US" sz="2600" dirty="0"/>
              <a:t>Diagnostic plots</a:t>
            </a:r>
          </a:p>
          <a:p>
            <a:r>
              <a:rPr lang="en-US" sz="2800" dirty="0">
                <a:latin typeface="Lucida Console" panose="020B0609040504020204" pitchFamily="49" charset="0"/>
              </a:rPr>
              <a:t>effects</a:t>
            </a:r>
          </a:p>
          <a:p>
            <a:pPr lvl="1"/>
            <a:r>
              <a:rPr lang="en-US" sz="2400" dirty="0"/>
              <a:t>Plot fitted effects of one predictor, controlling all others</a:t>
            </a:r>
          </a:p>
          <a:p>
            <a:r>
              <a:rPr lang="en-US" sz="2800" dirty="0" err="1">
                <a:latin typeface="Lucida Console" panose="020B0609040504020204" pitchFamily="49" charset="0"/>
              </a:rPr>
              <a:t>visreg</a:t>
            </a:r>
            <a:endParaRPr lang="en-US" sz="2800" dirty="0">
              <a:latin typeface="Lucida Console" panose="020B0609040504020204" pitchFamily="49" charset="0"/>
            </a:endParaRPr>
          </a:p>
          <a:p>
            <a:pPr lvl="1"/>
            <a:r>
              <a:rPr lang="en-US" sz="2400" dirty="0"/>
              <a:t>similar to effect plots, simpler syntax</a:t>
            </a:r>
          </a:p>
          <a:p>
            <a:r>
              <a:rPr lang="en-US" dirty="0"/>
              <a:t>Both </a:t>
            </a:r>
            <a:r>
              <a:rPr lang="en-US" sz="2800" dirty="0">
                <a:latin typeface="Lucida Console" panose="020B0609040504020204" pitchFamily="49" charset="0"/>
              </a:rPr>
              <a:t>effects</a:t>
            </a:r>
            <a:r>
              <a:rPr lang="en-US" dirty="0"/>
              <a:t> &amp; </a:t>
            </a:r>
            <a:r>
              <a:rPr lang="en-US" sz="2800" dirty="0" err="1">
                <a:latin typeface="Lucida Console" panose="020B0609040504020204" pitchFamily="49" charset="0"/>
              </a:rPr>
              <a:t>visreg</a:t>
            </a:r>
            <a:r>
              <a:rPr lang="en-US" dirty="0"/>
              <a:t> handle nearly all formula-based models</a:t>
            </a:r>
          </a:p>
          <a:p>
            <a:pPr lvl="1"/>
            <a:r>
              <a:rPr lang="en-US" dirty="0" err="1"/>
              <a:t>lm</a:t>
            </a:r>
            <a:r>
              <a:rPr lang="en-US" dirty="0"/>
              <a:t>(), </a:t>
            </a:r>
            <a:r>
              <a:rPr lang="en-US" dirty="0" err="1"/>
              <a:t>glm</a:t>
            </a:r>
            <a:r>
              <a:rPr lang="en-US" dirty="0"/>
              <a:t>(), gam(), </a:t>
            </a:r>
            <a:r>
              <a:rPr lang="en-US" dirty="0" err="1"/>
              <a:t>rlm</a:t>
            </a:r>
            <a:r>
              <a:rPr lang="en-US" dirty="0"/>
              <a:t>, </a:t>
            </a:r>
            <a:r>
              <a:rPr lang="en-US" dirty="0" err="1"/>
              <a:t>nlme</a:t>
            </a:r>
            <a:r>
              <a:rPr lang="en-US" dirty="0"/>
              <a:t>(), …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D3AA4-F024-4984-9FA5-1A3834FD3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47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Occupational Prestige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on prestige of 102 occupations and</a:t>
            </a:r>
          </a:p>
          <a:p>
            <a:pPr lvl="1">
              <a:spcBef>
                <a:spcPts val="0"/>
              </a:spcBef>
            </a:pPr>
            <a:r>
              <a:rPr lang="en-US" dirty="0"/>
              <a:t>average education (years)</a:t>
            </a:r>
          </a:p>
          <a:p>
            <a:pPr lvl="1">
              <a:spcBef>
                <a:spcPts val="0"/>
              </a:spcBef>
            </a:pPr>
            <a:r>
              <a:rPr lang="en-US" dirty="0"/>
              <a:t>average income ($)</a:t>
            </a:r>
          </a:p>
          <a:p>
            <a:pPr lvl="1">
              <a:spcBef>
                <a:spcPts val="0"/>
              </a:spcBef>
            </a:pPr>
            <a:r>
              <a:rPr lang="en-US" dirty="0"/>
              <a:t>% women</a:t>
            </a:r>
          </a:p>
          <a:p>
            <a:pPr lvl="1">
              <a:spcBef>
                <a:spcPts val="0"/>
              </a:spcBef>
            </a:pPr>
            <a:r>
              <a:rPr lang="en-US" dirty="0"/>
              <a:t>type (Blue Collar, Professional, White Collar)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14400" y="3962400"/>
            <a:ext cx="7315200" cy="181588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&gt; car::some(Prestige, 6)</a:t>
            </a: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              education income women prestige census type</a:t>
            </a: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architects             15.44  14163  2.69     78.1   2141 prof</a:t>
            </a: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physicians             15.96  25308 10.56     87.2   3111 prof</a:t>
            </a:r>
          </a:p>
          <a:p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commercial.artists</a:t>
            </a:r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11.09   6197 21.03     57.2   3314 prof</a:t>
            </a:r>
          </a:p>
          <a:p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tellers.cashiers</a:t>
            </a:r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  10.64   2448 91.76     42.3   4133   </a:t>
            </a:r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wc</a:t>
            </a:r>
            <a:endParaRPr lang="en-US" sz="1400" dirty="0">
              <a:latin typeface="Lucida Console" pitchFamily="49" charset="0"/>
              <a:cs typeface="Courier New" pitchFamily="49" charset="0"/>
            </a:endParaRPr>
          </a:p>
          <a:p>
            <a:r>
              <a:rPr lang="en-US" sz="1400" dirty="0">
                <a:latin typeface="Lucida Console" pitchFamily="49" charset="0"/>
                <a:cs typeface="Courier New" pitchFamily="49" charset="0"/>
              </a:rPr>
              <a:t>bakers                  7.54   4199 33.30     38.9   8213   </a:t>
            </a:r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bc</a:t>
            </a:r>
            <a:endParaRPr lang="en-US" sz="1400" dirty="0">
              <a:latin typeface="Lucida Console" pitchFamily="49" charset="0"/>
              <a:cs typeface="Courier New" pitchFamily="49" charset="0"/>
            </a:endParaRPr>
          </a:p>
          <a:p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aircraft.workers</a:t>
            </a:r>
            <a:r>
              <a:rPr lang="en-US" sz="1400" dirty="0">
                <a:latin typeface="Lucida Console" pitchFamily="49" charset="0"/>
                <a:cs typeface="Courier New" pitchFamily="49" charset="0"/>
              </a:rPr>
              <a:t>        8.78   6573  5.78     43.7   8515   </a:t>
            </a:r>
            <a:r>
              <a:rPr lang="en-US" sz="1400" dirty="0" err="1">
                <a:latin typeface="Lucida Console" pitchFamily="49" charset="0"/>
                <a:cs typeface="Courier New" pitchFamily="49" charset="0"/>
              </a:rPr>
              <a:t>bc</a:t>
            </a:r>
            <a:endParaRPr lang="en-US" sz="1400" dirty="0">
              <a:latin typeface="Lucida Console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766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Informative scatterplots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Scatterplots are most useful when enhanced with annotations &amp; statistical summaries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05000"/>
            <a:ext cx="2971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Data ellipse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regression line</a:t>
            </a:r>
            <a:r>
              <a:rPr lang="en-US" dirty="0"/>
              <a:t> show the linear model, prestige ~ income</a:t>
            </a:r>
          </a:p>
          <a:p>
            <a:endParaRPr lang="en-US" dirty="0"/>
          </a:p>
          <a:p>
            <a:r>
              <a:rPr lang="en-US" dirty="0"/>
              <a:t>Point labels show possible outliers</a:t>
            </a:r>
          </a:p>
          <a:p>
            <a:endParaRPr lang="en-US" dirty="0"/>
          </a:p>
          <a:p>
            <a:r>
              <a:rPr lang="en-US" dirty="0"/>
              <a:t>Smoothed (loess) curve and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CI</a:t>
            </a:r>
            <a:r>
              <a:rPr lang="en-US" dirty="0"/>
              <a:t> show the trend</a:t>
            </a:r>
          </a:p>
          <a:p>
            <a:endParaRPr lang="en-US" dirty="0"/>
          </a:p>
          <a:p>
            <a:r>
              <a:rPr lang="en-US" dirty="0"/>
              <a:t>Boxplots show marginal distributions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828316"/>
            <a:ext cx="5239006" cy="43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83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832" y="3440106"/>
            <a:ext cx="3576574" cy="2951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Informative scatterplots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car::scatterplot() </a:t>
            </a:r>
            <a:r>
              <a:rPr lang="en-US" dirty="0"/>
              <a:t>provides all these enhancements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736318"/>
            <a:ext cx="6934200" cy="181588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</a:rPr>
              <a:t>scatterplot(prestige ~ income, data=Prestige,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pch</a:t>
            </a:r>
            <a:r>
              <a:rPr lang="en-US" sz="1400" dirty="0">
                <a:latin typeface="Lucida Console" pitchFamily="49" charset="0"/>
              </a:rPr>
              <a:t> = 16,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regLine</a:t>
            </a:r>
            <a:r>
              <a:rPr lang="en-US" sz="1400" dirty="0">
                <a:latin typeface="Lucida Console" pitchFamily="49" charset="0"/>
              </a:rPr>
              <a:t> = list(col = "red", </a:t>
            </a:r>
            <a:r>
              <a:rPr lang="en-US" sz="1400" dirty="0" err="1">
                <a:latin typeface="Lucida Console" pitchFamily="49" charset="0"/>
              </a:rPr>
              <a:t>lwd</a:t>
            </a:r>
            <a:r>
              <a:rPr lang="en-US" sz="1400" dirty="0">
                <a:latin typeface="Lucida Console" pitchFamily="49" charset="0"/>
              </a:rPr>
              <a:t>=3),</a:t>
            </a:r>
          </a:p>
          <a:p>
            <a:r>
              <a:rPr lang="en-US" sz="1400" dirty="0">
                <a:latin typeface="Lucida Console" pitchFamily="49" charset="0"/>
              </a:rPr>
              <a:t>            smooth = list(smoother=</a:t>
            </a:r>
            <a:r>
              <a:rPr lang="en-US" sz="1400" dirty="0" err="1">
                <a:latin typeface="Lucida Console" pitchFamily="49" charset="0"/>
              </a:rPr>
              <a:t>loessLine</a:t>
            </a:r>
            <a:r>
              <a:rPr lang="en-US" sz="1400" dirty="0">
                <a:latin typeface="Lucida Console" pitchFamily="49" charset="0"/>
              </a:rPr>
              <a:t>,</a:t>
            </a:r>
          </a:p>
          <a:p>
            <a:r>
              <a:rPr lang="en-US" sz="1400" dirty="0">
                <a:latin typeface="Lucida Console" pitchFamily="49" charset="0"/>
              </a:rPr>
              <a:t>                          </a:t>
            </a:r>
            <a:r>
              <a:rPr lang="en-US" sz="1400" dirty="0" err="1">
                <a:latin typeface="Lucida Console" pitchFamily="49" charset="0"/>
              </a:rPr>
              <a:t>lty.smooth</a:t>
            </a:r>
            <a:r>
              <a:rPr lang="en-US" sz="1400" dirty="0">
                <a:latin typeface="Lucida Console" pitchFamily="49" charset="0"/>
              </a:rPr>
              <a:t> = 1, </a:t>
            </a:r>
            <a:r>
              <a:rPr lang="en-US" sz="1400" dirty="0" err="1">
                <a:latin typeface="Lucida Console" pitchFamily="49" charset="0"/>
              </a:rPr>
              <a:t>col.smooth</a:t>
            </a:r>
            <a:r>
              <a:rPr lang="en-US" sz="1400" dirty="0">
                <a:latin typeface="Lucida Console" pitchFamily="49" charset="0"/>
              </a:rPr>
              <a:t> = "black", </a:t>
            </a:r>
          </a:p>
          <a:p>
            <a:r>
              <a:rPr lang="en-US" sz="1400" dirty="0">
                <a:latin typeface="Lucida Console" pitchFamily="49" charset="0"/>
              </a:rPr>
              <a:t>                          </a:t>
            </a:r>
            <a:r>
              <a:rPr lang="en-US" sz="1400" dirty="0" err="1">
                <a:latin typeface="Lucida Console" pitchFamily="49" charset="0"/>
              </a:rPr>
              <a:t>lwd.smooth</a:t>
            </a:r>
            <a:r>
              <a:rPr lang="en-US" sz="1400" dirty="0">
                <a:latin typeface="Lucida Console" pitchFamily="49" charset="0"/>
              </a:rPr>
              <a:t>=3, </a:t>
            </a:r>
            <a:r>
              <a:rPr lang="en-US" sz="1400" dirty="0" err="1">
                <a:latin typeface="Lucida Console" pitchFamily="49" charset="0"/>
              </a:rPr>
              <a:t>col.var</a:t>
            </a:r>
            <a:r>
              <a:rPr lang="en-US" sz="1400" dirty="0">
                <a:latin typeface="Lucida Console" pitchFamily="49" charset="0"/>
              </a:rPr>
              <a:t> = "</a:t>
            </a:r>
            <a:r>
              <a:rPr lang="en-US" sz="1400" dirty="0" err="1">
                <a:latin typeface="Lucida Console" pitchFamily="49" charset="0"/>
              </a:rPr>
              <a:t>darkgreen</a:t>
            </a:r>
            <a:r>
              <a:rPr lang="en-US" sz="1400" dirty="0">
                <a:latin typeface="Lucida Console" pitchFamily="49" charset="0"/>
              </a:rPr>
              <a:t>"),</a:t>
            </a:r>
          </a:p>
          <a:p>
            <a:r>
              <a:rPr lang="en-US" sz="1400" dirty="0">
                <a:latin typeface="Lucida Console" pitchFamily="49" charset="0"/>
              </a:rPr>
              <a:t>            ellipse = list(levels = 0.68),</a:t>
            </a:r>
          </a:p>
          <a:p>
            <a:r>
              <a:rPr lang="en-US" sz="1400" dirty="0">
                <a:latin typeface="Lucida Console" pitchFamily="49" charset="0"/>
              </a:rPr>
              <a:t>            id = list(n=4, col="black", </a:t>
            </a:r>
            <a:r>
              <a:rPr lang="en-US" sz="1400" dirty="0" err="1">
                <a:latin typeface="Lucida Console" pitchFamily="49" charset="0"/>
              </a:rPr>
              <a:t>cex</a:t>
            </a:r>
            <a:r>
              <a:rPr lang="en-US" sz="1400" dirty="0">
                <a:latin typeface="Lucida Console" pitchFamily="49" charset="0"/>
              </a:rPr>
              <a:t>=1.2))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3962400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Skewed distribution of income &amp; non-linear relation suggest need for a transformation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Arrow rule</a:t>
            </a:r>
            <a:r>
              <a:rPr lang="en-US" dirty="0"/>
              <a:t>: move on the scale of powers in direction of the bulge</a:t>
            </a:r>
          </a:p>
          <a:p>
            <a:r>
              <a:rPr lang="en-US" dirty="0"/>
              <a:t>e.g.:   x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  sqrt(income) or log(income) 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6781800" y="3962400"/>
            <a:ext cx="1219200" cy="1143000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69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133600"/>
            <a:ext cx="526251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log(income)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66538"/>
            <a:ext cx="5334000" cy="1169551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</a:rPr>
              <a:t>scatterplot(prestige ~ income, data=Prestige, 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>
                <a:solidFill>
                  <a:srgbClr val="FF0000"/>
                </a:solidFill>
                <a:latin typeface="Lucida Console" pitchFamily="49" charset="0"/>
              </a:rPr>
              <a:t>log = "x",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pch</a:t>
            </a:r>
            <a:r>
              <a:rPr lang="en-US" sz="1400" dirty="0">
                <a:latin typeface="Lucida Console" pitchFamily="49" charset="0"/>
              </a:rPr>
              <a:t> = 16,</a:t>
            </a:r>
          </a:p>
          <a:p>
            <a:r>
              <a:rPr lang="en-US" sz="1400" dirty="0">
                <a:latin typeface="Lucida Console" pitchFamily="49" charset="0"/>
              </a:rPr>
              <a:t>            </a:t>
            </a:r>
            <a:r>
              <a:rPr lang="en-US" sz="1400" dirty="0" err="1">
                <a:latin typeface="Lucida Console" pitchFamily="49" charset="0"/>
              </a:rPr>
              <a:t>regLine</a:t>
            </a:r>
            <a:r>
              <a:rPr lang="en-US" sz="1400" dirty="0">
                <a:latin typeface="Lucida Console" pitchFamily="49" charset="0"/>
              </a:rPr>
              <a:t> = list(col = "red", </a:t>
            </a:r>
            <a:r>
              <a:rPr lang="en-US" sz="1400" dirty="0" err="1">
                <a:latin typeface="Lucida Console" pitchFamily="49" charset="0"/>
              </a:rPr>
              <a:t>lwd</a:t>
            </a:r>
            <a:r>
              <a:rPr lang="en-US" sz="1400" dirty="0">
                <a:latin typeface="Lucida Console" pitchFamily="49" charset="0"/>
              </a:rPr>
              <a:t>=3),</a:t>
            </a:r>
          </a:p>
          <a:p>
            <a:r>
              <a:rPr lang="en-US" sz="1400" dirty="0">
                <a:latin typeface="Lucida Console" pitchFamily="49" charset="0"/>
              </a:rPr>
              <a:t>            … 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971800"/>
            <a:ext cx="266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Income now ~ symmetric</a:t>
            </a:r>
          </a:p>
          <a:p>
            <a:endParaRPr lang="en-US" dirty="0"/>
          </a:p>
          <a:p>
            <a:r>
              <a:rPr lang="en-US" dirty="0"/>
              <a:t>Relation closer to linear</a:t>
            </a:r>
          </a:p>
          <a:p>
            <a:endParaRPr lang="en-US" dirty="0"/>
          </a:p>
          <a:p>
            <a:r>
              <a:rPr lang="en-US" dirty="0"/>
              <a:t>log(income): interpret as effect of a multiple</a:t>
            </a:r>
          </a:p>
        </p:txBody>
      </p:sp>
    </p:spTree>
    <p:extLst>
      <p:ext uri="{BB962C8B-B14F-4D97-AF65-F5344CB8AC3E}">
        <p14:creationId xmlns:p14="http://schemas.microsoft.com/office/powerpoint/2010/main" val="1304147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Stratify by type?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314862"/>
            <a:ext cx="5262510" cy="4343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382000" cy="1323439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scatterplot(</a:t>
            </a:r>
            <a:r>
              <a:rPr lang="en-US" sz="1600" dirty="0">
                <a:solidFill>
                  <a:srgbClr val="FF0000"/>
                </a:solidFill>
                <a:latin typeface="Lucida Console" pitchFamily="49" charset="0"/>
              </a:rPr>
              <a:t>prestige ~ income | type</a:t>
            </a:r>
            <a:r>
              <a:rPr lang="en-US" sz="1600" dirty="0">
                <a:latin typeface="Lucida Console" pitchFamily="49" charset="0"/>
              </a:rPr>
              <a:t>, data=Prestige,</a:t>
            </a:r>
          </a:p>
          <a:p>
            <a:r>
              <a:rPr lang="en-US" sz="1600" dirty="0">
                <a:latin typeface="Lucida Console" pitchFamily="49" charset="0"/>
              </a:rPr>
              <a:t>      col = c("blue", "red", "</a:t>
            </a:r>
            <a:r>
              <a:rPr lang="en-US" sz="1600" dirty="0" err="1">
                <a:latin typeface="Lucida Console" pitchFamily="49" charset="0"/>
              </a:rPr>
              <a:t>darkgreen</a:t>
            </a:r>
            <a:r>
              <a:rPr lang="en-US" sz="1600" dirty="0">
                <a:latin typeface="Lucida Console" pitchFamily="49" charset="0"/>
              </a:rPr>
              <a:t>"),</a:t>
            </a:r>
          </a:p>
          <a:p>
            <a:r>
              <a:rPr lang="en-US" sz="1600" dirty="0">
                <a:latin typeface="Lucida Console" pitchFamily="49" charset="0"/>
              </a:rPr>
              <a:t>      </a:t>
            </a:r>
            <a:r>
              <a:rPr lang="en-US" sz="1600" dirty="0" err="1">
                <a:latin typeface="Lucida Console" pitchFamily="49" charset="0"/>
              </a:rPr>
              <a:t>pch</a:t>
            </a:r>
            <a:r>
              <a:rPr lang="en-US" sz="1600" dirty="0">
                <a:latin typeface="Lucida Console" pitchFamily="49" charset="0"/>
              </a:rPr>
              <a:t> = 15:17,</a:t>
            </a:r>
          </a:p>
          <a:p>
            <a:r>
              <a:rPr lang="en-US" sz="1600" dirty="0">
                <a:latin typeface="Lucida Console" pitchFamily="49" charset="0"/>
              </a:rPr>
              <a:t>      legend = list(</a:t>
            </a:r>
            <a:r>
              <a:rPr lang="en-US" sz="1600" dirty="0" err="1">
                <a:latin typeface="Lucida Console" pitchFamily="49" charset="0"/>
              </a:rPr>
              <a:t>coords</a:t>
            </a:r>
            <a:r>
              <a:rPr lang="en-US" sz="1600" dirty="0">
                <a:latin typeface="Lucida Console" pitchFamily="49" charset="0"/>
              </a:rPr>
              <a:t>="</a:t>
            </a:r>
            <a:r>
              <a:rPr lang="en-US" sz="1600" dirty="0" err="1">
                <a:latin typeface="Lucida Console" pitchFamily="49" charset="0"/>
              </a:rPr>
              <a:t>bottomright</a:t>
            </a:r>
            <a:r>
              <a:rPr lang="en-US" sz="1600" dirty="0">
                <a:latin typeface="Lucida Console" pitchFamily="49" charset="0"/>
              </a:rPr>
              <a:t>"),</a:t>
            </a:r>
          </a:p>
          <a:p>
            <a:r>
              <a:rPr lang="en-US" sz="1600" dirty="0">
                <a:latin typeface="Lucida Console" pitchFamily="49" charset="0"/>
              </a:rPr>
              <a:t>      smooth=list(smoother=</a:t>
            </a:r>
            <a:r>
              <a:rPr lang="en-US" sz="1600" dirty="0" err="1">
                <a:latin typeface="Lucida Console" pitchFamily="49" charset="0"/>
              </a:rPr>
              <a:t>loessLine</a:t>
            </a:r>
            <a:r>
              <a:rPr lang="en-US" sz="1600" dirty="0">
                <a:latin typeface="Lucida Console" pitchFamily="49" charset="0"/>
              </a:rPr>
              <a:t>, </a:t>
            </a:r>
            <a:r>
              <a:rPr lang="en-US" sz="1600" dirty="0" err="1">
                <a:latin typeface="Lucida Console" pitchFamily="49" charset="0"/>
              </a:rPr>
              <a:t>var</a:t>
            </a:r>
            <a:r>
              <a:rPr lang="en-US" sz="1600" dirty="0">
                <a:latin typeface="Lucida Console" pitchFamily="49" charset="0"/>
              </a:rPr>
              <a:t>=FALSE, span=1, </a:t>
            </a:r>
            <a:r>
              <a:rPr lang="en-US" sz="1600" dirty="0" err="1">
                <a:latin typeface="Lucida Console" pitchFamily="49" charset="0"/>
              </a:rPr>
              <a:t>lwd</a:t>
            </a:r>
            <a:r>
              <a:rPr lang="en-US" sz="1600" dirty="0">
                <a:latin typeface="Lucida Console" pitchFamily="49" charset="0"/>
              </a:rPr>
              <a:t>=4))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124200"/>
            <a:ext cx="3124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Formula: </a:t>
            </a:r>
            <a:r>
              <a:rPr lang="en-US" dirty="0">
                <a:solidFill>
                  <a:srgbClr val="FF0000"/>
                </a:solidFill>
              </a:rPr>
              <a:t>| type </a:t>
            </a:r>
            <a:r>
              <a:rPr lang="en-US" dirty="0">
                <a:sym typeface="Symbol"/>
              </a:rPr>
              <a:t> “given type”</a:t>
            </a:r>
            <a:endParaRPr lang="en-US" dirty="0"/>
          </a:p>
          <a:p>
            <a:endParaRPr lang="en-US" dirty="0"/>
          </a:p>
          <a:p>
            <a:r>
              <a:rPr lang="en-US" dirty="0"/>
              <a:t>Different slopes: </a:t>
            </a:r>
            <a:r>
              <a:rPr lang="en-US" dirty="0">
                <a:solidFill>
                  <a:srgbClr val="FF0000"/>
                </a:solidFill>
              </a:rPr>
              <a:t>interaction</a:t>
            </a:r>
            <a:r>
              <a:rPr lang="en-US" dirty="0"/>
              <a:t> of income * type</a:t>
            </a:r>
          </a:p>
          <a:p>
            <a:endParaRPr lang="en-US" dirty="0"/>
          </a:p>
          <a:p>
            <a:r>
              <a:rPr lang="en-US" dirty="0"/>
              <a:t>Provides another explanation of the non-linear relation</a:t>
            </a:r>
          </a:p>
          <a:p>
            <a:endParaRPr lang="en-US" dirty="0"/>
          </a:p>
          <a:p>
            <a:r>
              <a:rPr lang="en-US" dirty="0"/>
              <a:t>This may be a new finding!</a:t>
            </a:r>
          </a:p>
        </p:txBody>
      </p:sp>
    </p:spTree>
    <p:extLst>
      <p:ext uri="{BB962C8B-B14F-4D97-AF65-F5344CB8AC3E}">
        <p14:creationId xmlns:p14="http://schemas.microsoft.com/office/powerpoint/2010/main" val="2894520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R, version &gt;=3.6 </a:t>
            </a:r>
          </a:p>
          <a:p>
            <a:pPr lvl="1"/>
            <a:r>
              <a:rPr lang="en-US" dirty="0"/>
              <a:t>Download from </a:t>
            </a:r>
            <a:r>
              <a:rPr lang="en-US" dirty="0">
                <a:hlinkClick r:id="rId2"/>
              </a:rPr>
              <a:t>https://cran.r-project.org/</a:t>
            </a:r>
            <a:r>
              <a:rPr lang="en-US" dirty="0"/>
              <a:t> </a:t>
            </a:r>
          </a:p>
          <a:p>
            <a:r>
              <a:rPr lang="en-US" dirty="0" err="1"/>
              <a:t>RStudio</a:t>
            </a:r>
            <a:r>
              <a:rPr lang="en-US" dirty="0"/>
              <a:t> IDE, highly recommended</a:t>
            </a:r>
          </a:p>
          <a:p>
            <a:pPr lvl="1"/>
            <a:r>
              <a:rPr lang="en-US" dirty="0">
                <a:hlinkClick r:id="rId3"/>
              </a:rPr>
              <a:t>https://www.rstudio.com/products/rstudio/</a:t>
            </a:r>
            <a:r>
              <a:rPr lang="en-US" dirty="0"/>
              <a:t> </a:t>
            </a:r>
          </a:p>
          <a:p>
            <a:r>
              <a:rPr lang="en-US" dirty="0"/>
              <a:t>R packages: see course web page</a:t>
            </a:r>
          </a:p>
          <a:p>
            <a:pPr lvl="1"/>
            <a:r>
              <a:rPr lang="en-US" dirty="0"/>
              <a:t>car</a:t>
            </a:r>
          </a:p>
          <a:p>
            <a:pPr lvl="1"/>
            <a:r>
              <a:rPr lang="en-US" dirty="0"/>
              <a:t>effects</a:t>
            </a:r>
          </a:p>
          <a:p>
            <a:pPr lvl="1"/>
            <a:r>
              <a:rPr lang="en-US" dirty="0" err="1"/>
              <a:t>heplots</a:t>
            </a:r>
            <a:endParaRPr lang="en-US" dirty="0"/>
          </a:p>
          <a:p>
            <a:pPr lvl="1"/>
            <a:r>
              <a:rPr lang="en-US" dirty="0" err="1"/>
              <a:t>candisc</a:t>
            </a:r>
            <a:endParaRPr lang="en-US" dirty="0"/>
          </a:p>
          <a:p>
            <a:pPr lvl="1"/>
            <a:r>
              <a:rPr lang="en-US" dirty="0" err="1"/>
              <a:t>visreg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 descr="C:\Users\friendly\Dropbox\Documents\SCS\VisMLM-course\fig\logos\car-he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2" y="3886200"/>
            <a:ext cx="79716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riendly\Dropbox\Documents\SCS\VisMLM-course\fig\logos\effects-he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229" y="3886200"/>
            <a:ext cx="7897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riendly\Dropbox\Documents\SCS\VisMLM-course\fig\logos\heplots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389" y="4895295"/>
            <a:ext cx="7897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riendly\Dropbox\Documents\SCS\VisMLM-course\fig\logos\candisc-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111" y="4876800"/>
            <a:ext cx="80801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923" y="3930162"/>
            <a:ext cx="791873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41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706214"/>
            <a:ext cx="4153558" cy="411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Scatterplot matrix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073450"/>
            <a:ext cx="5486400" cy="156966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scatterplotMatrix</a:t>
            </a:r>
            <a:r>
              <a:rPr lang="en-US" sz="1600" dirty="0">
                <a:solidFill>
                  <a:srgbClr val="FF0000"/>
                </a:solidFill>
              </a:rPr>
              <a:t>(~ prestige + education + income + women </a:t>
            </a:r>
            <a:r>
              <a:rPr lang="en-US" sz="1600" dirty="0"/>
              <a:t>,</a:t>
            </a:r>
          </a:p>
          <a:p>
            <a:r>
              <a:rPr lang="en-US" sz="1600" dirty="0"/>
              <a:t>            data=Prestige,</a:t>
            </a:r>
          </a:p>
          <a:p>
            <a:r>
              <a:rPr lang="en-US" sz="1600" dirty="0"/>
              <a:t>             </a:t>
            </a:r>
            <a:r>
              <a:rPr lang="en-US" sz="1600" dirty="0" err="1"/>
              <a:t>regLine</a:t>
            </a:r>
            <a:r>
              <a:rPr lang="en-US" sz="1600" dirty="0"/>
              <a:t> = list(method=lm, </a:t>
            </a:r>
            <a:r>
              <a:rPr lang="en-US" sz="1600" dirty="0" err="1"/>
              <a:t>lty</a:t>
            </a:r>
            <a:r>
              <a:rPr lang="en-US" sz="1600" dirty="0"/>
              <a:t>=1, </a:t>
            </a:r>
            <a:r>
              <a:rPr lang="en-US" sz="1600" dirty="0" err="1"/>
              <a:t>lwd</a:t>
            </a:r>
            <a:r>
              <a:rPr lang="en-US" sz="1600" dirty="0"/>
              <a:t>=2, col="black"),</a:t>
            </a:r>
          </a:p>
          <a:p>
            <a:r>
              <a:rPr lang="en-US" sz="1600" dirty="0"/>
              <a:t>             smooth=list(smoother=</a:t>
            </a:r>
            <a:r>
              <a:rPr lang="en-US" sz="1600" dirty="0" err="1"/>
              <a:t>loessLine</a:t>
            </a:r>
            <a:r>
              <a:rPr lang="en-US" sz="1600" dirty="0"/>
              <a:t>, spread=FALSE,</a:t>
            </a:r>
          </a:p>
          <a:p>
            <a:r>
              <a:rPr lang="en-US" sz="1600" dirty="0"/>
              <a:t>                         </a:t>
            </a:r>
            <a:r>
              <a:rPr lang="en-US" sz="1600" dirty="0" err="1"/>
              <a:t>lty.smooth</a:t>
            </a:r>
            <a:r>
              <a:rPr lang="en-US" sz="1600" dirty="0"/>
              <a:t>=1, </a:t>
            </a:r>
            <a:r>
              <a:rPr lang="en-US" sz="1600" dirty="0" err="1"/>
              <a:t>lwd.smooth</a:t>
            </a:r>
            <a:r>
              <a:rPr lang="en-US" sz="1600" dirty="0"/>
              <a:t>=3, </a:t>
            </a:r>
            <a:r>
              <a:rPr lang="en-US" sz="1600" dirty="0" err="1"/>
              <a:t>col.smooth</a:t>
            </a:r>
            <a:r>
              <a:rPr lang="en-US" sz="1600" dirty="0"/>
              <a:t>="red"),</a:t>
            </a:r>
          </a:p>
          <a:p>
            <a:r>
              <a:rPr lang="en-US" sz="1600" dirty="0"/>
              <a:t>             ellipse=list(levels=0.68, </a:t>
            </a:r>
            <a:r>
              <a:rPr lang="en-US" sz="1600" dirty="0" err="1"/>
              <a:t>fill.alpha</a:t>
            </a:r>
            <a:r>
              <a:rPr lang="en-US" sz="1600" dirty="0"/>
              <a:t>=0.1))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3104775"/>
            <a:ext cx="3581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prestige vs. all predictors </a:t>
            </a:r>
          </a:p>
          <a:p>
            <a:endParaRPr lang="en-US" dirty="0"/>
          </a:p>
          <a:p>
            <a:r>
              <a:rPr lang="en-US" dirty="0"/>
              <a:t>diagonal: univariate distributions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income: + skewed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%women: bimodal</a:t>
            </a:r>
          </a:p>
          <a:p>
            <a:endParaRPr lang="en-US" dirty="0"/>
          </a:p>
          <a:p>
            <a:r>
              <a:rPr lang="en-US" dirty="0"/>
              <a:t>off-diagonal: relations among predictors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429000" y="3276600"/>
            <a:ext cx="1295400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249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a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95400"/>
            <a:ext cx="5867400" cy="3970318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ucida Console" pitchFamily="49" charset="0"/>
              </a:rPr>
              <a:t>&gt; </a:t>
            </a:r>
            <a:r>
              <a:rPr lang="en-US" sz="1200" b="1" dirty="0">
                <a:latin typeface="Lucida Console" pitchFamily="49" charset="0"/>
              </a:rPr>
              <a:t>mod1 &lt;- lm(prestige ~ education </a:t>
            </a:r>
            <a:r>
              <a:rPr lang="en-US" sz="1200" b="1" dirty="0">
                <a:solidFill>
                  <a:srgbClr val="FF0000"/>
                </a:solidFill>
                <a:latin typeface="Lucida Console" pitchFamily="49" charset="0"/>
              </a:rPr>
              <a:t>+ poly(women, 2) +</a:t>
            </a:r>
          </a:p>
          <a:p>
            <a:r>
              <a:rPr lang="en-US" sz="1200" b="1" dirty="0">
                <a:solidFill>
                  <a:srgbClr val="FF0000"/>
                </a:solidFill>
                <a:latin typeface="Lucida Console" pitchFamily="49" charset="0"/>
              </a:rPr>
              <a:t>+                      log(income)*type, data=Prestige)</a:t>
            </a:r>
          </a:p>
          <a:p>
            <a:r>
              <a:rPr lang="en-US" sz="1200" dirty="0">
                <a:latin typeface="Lucida Console" pitchFamily="49" charset="0"/>
              </a:rPr>
              <a:t>&gt; </a:t>
            </a:r>
            <a:r>
              <a:rPr lang="en-US" sz="1200" b="1" dirty="0">
                <a:latin typeface="Lucida Console" pitchFamily="49" charset="0"/>
              </a:rPr>
              <a:t>summary(mod1)</a:t>
            </a:r>
          </a:p>
          <a:p>
            <a:endParaRPr lang="en-US" sz="1200" dirty="0">
              <a:latin typeface="Lucida Console" pitchFamily="49" charset="0"/>
            </a:endParaRPr>
          </a:p>
          <a:p>
            <a:r>
              <a:rPr lang="en-US" sz="1200" dirty="0">
                <a:latin typeface="Lucida Console" pitchFamily="49" charset="0"/>
              </a:rPr>
              <a:t>Coefficients:</a:t>
            </a:r>
          </a:p>
          <a:p>
            <a:r>
              <a:rPr lang="en-US" sz="1200" dirty="0">
                <a:latin typeface="Lucida Console" pitchFamily="49" charset="0"/>
              </a:rPr>
              <a:t>                     Estimate Std. Error t value </a:t>
            </a:r>
            <a:r>
              <a:rPr lang="en-US" sz="1200" dirty="0" err="1">
                <a:latin typeface="Lucida Console" pitchFamily="49" charset="0"/>
              </a:rPr>
              <a:t>Pr</a:t>
            </a:r>
            <a:r>
              <a:rPr lang="en-US" sz="1200" dirty="0">
                <a:latin typeface="Lucida Console" pitchFamily="49" charset="0"/>
              </a:rPr>
              <a:t>(&gt;|t|)    </a:t>
            </a:r>
          </a:p>
          <a:p>
            <a:r>
              <a:rPr lang="en-US" sz="1200" dirty="0">
                <a:latin typeface="Lucida Console" pitchFamily="49" charset="0"/>
              </a:rPr>
              <a:t>(Intercept)          -137.500     23.522   -5.85  8.2e-08 ***</a:t>
            </a:r>
          </a:p>
          <a:p>
            <a:r>
              <a:rPr lang="en-US" sz="1200" dirty="0">
                <a:latin typeface="Lucida Console" pitchFamily="49" charset="0"/>
              </a:rPr>
              <a:t>education               2.959      0.582    5.09  2.0e-06 ***</a:t>
            </a:r>
          </a:p>
          <a:p>
            <a:r>
              <a:rPr lang="en-US" sz="1200" dirty="0">
                <a:latin typeface="Lucida Console" pitchFamily="49" charset="0"/>
              </a:rPr>
              <a:t>poly(women, 2)1        28.339     10.190    2.78   0.0066 ** </a:t>
            </a:r>
          </a:p>
          <a:p>
            <a:r>
              <a:rPr lang="en-US" sz="1200" dirty="0">
                <a:latin typeface="Lucida Console" pitchFamily="49" charset="0"/>
              </a:rPr>
              <a:t>poly(women, 2)2        12.566      7.095    1.77   0.0800 .  </a:t>
            </a:r>
          </a:p>
          <a:p>
            <a:r>
              <a:rPr lang="en-US" sz="1200" dirty="0">
                <a:latin typeface="Lucida Console" pitchFamily="49" charset="0"/>
              </a:rPr>
              <a:t>log(income)            17.514      2.916    6.01  4.1e-08 ***</a:t>
            </a:r>
          </a:p>
          <a:p>
            <a:r>
              <a:rPr lang="en-US" sz="1200" dirty="0" err="1">
                <a:latin typeface="Lucida Console" pitchFamily="49" charset="0"/>
              </a:rPr>
              <a:t>typeprof</a:t>
            </a:r>
            <a:r>
              <a:rPr lang="en-US" sz="1200" dirty="0">
                <a:latin typeface="Lucida Console" pitchFamily="49" charset="0"/>
              </a:rPr>
              <a:t>               74.276     30.736    2.42   0.0177 *  </a:t>
            </a:r>
          </a:p>
          <a:p>
            <a:r>
              <a:rPr lang="en-US" sz="1200" dirty="0" err="1">
                <a:latin typeface="Lucida Console" pitchFamily="49" charset="0"/>
              </a:rPr>
              <a:t>typewc</a:t>
            </a:r>
            <a:r>
              <a:rPr lang="en-US" sz="1200" dirty="0">
                <a:latin typeface="Lucida Console" pitchFamily="49" charset="0"/>
              </a:rPr>
              <a:t>                  0.969     39.495    0.02   0.9805    </a:t>
            </a:r>
          </a:p>
          <a:p>
            <a:r>
              <a:rPr lang="en-US" sz="1200" dirty="0">
                <a:latin typeface="Lucida Console" pitchFamily="49" charset="0"/>
              </a:rPr>
              <a:t>log(income):</a:t>
            </a:r>
            <a:r>
              <a:rPr lang="en-US" sz="1200" dirty="0" err="1">
                <a:latin typeface="Lucida Console" pitchFamily="49" charset="0"/>
              </a:rPr>
              <a:t>typeprof</a:t>
            </a:r>
            <a:r>
              <a:rPr lang="en-US" sz="1200" dirty="0">
                <a:latin typeface="Lucida Console" pitchFamily="49" charset="0"/>
              </a:rPr>
              <a:t>   -7.698      3.451   -2.23   0.0282 *  </a:t>
            </a:r>
          </a:p>
          <a:p>
            <a:r>
              <a:rPr lang="en-US" sz="1200" dirty="0">
                <a:latin typeface="Lucida Console" pitchFamily="49" charset="0"/>
              </a:rPr>
              <a:t>log(income):</a:t>
            </a:r>
            <a:r>
              <a:rPr lang="en-US" sz="1200" dirty="0" err="1">
                <a:latin typeface="Lucida Console" pitchFamily="49" charset="0"/>
              </a:rPr>
              <a:t>typewc</a:t>
            </a:r>
            <a:r>
              <a:rPr lang="en-US" sz="1200" dirty="0">
                <a:latin typeface="Lucida Console" pitchFamily="49" charset="0"/>
              </a:rPr>
              <a:t>     -0.466      4.620   -0.10   0.9199    </a:t>
            </a:r>
          </a:p>
          <a:p>
            <a:r>
              <a:rPr lang="en-US" sz="1200" dirty="0">
                <a:latin typeface="Lucida Console" pitchFamily="49" charset="0"/>
              </a:rPr>
              <a:t>---</a:t>
            </a:r>
          </a:p>
          <a:p>
            <a:r>
              <a:rPr lang="en-US" sz="1200" dirty="0" err="1">
                <a:latin typeface="Lucida Console" pitchFamily="49" charset="0"/>
              </a:rPr>
              <a:t>Signif</a:t>
            </a:r>
            <a:r>
              <a:rPr lang="en-US" sz="1200" dirty="0">
                <a:latin typeface="Lucida Console" pitchFamily="49" charset="0"/>
              </a:rPr>
              <a:t>. codes:  0 ‘***’ 0.001 ‘**’ 0.01 ‘*’ 0.05 ‘.’ 0.1 ‘ ’ 1</a:t>
            </a:r>
          </a:p>
          <a:p>
            <a:endParaRPr lang="en-US" sz="1200" dirty="0">
              <a:latin typeface="Lucida Console" pitchFamily="49" charset="0"/>
            </a:endParaRPr>
          </a:p>
          <a:p>
            <a:r>
              <a:rPr lang="en-US" sz="1200" dirty="0">
                <a:latin typeface="Lucida Console" pitchFamily="49" charset="0"/>
              </a:rPr>
              <a:t>Multiple R-squared:  </a:t>
            </a:r>
            <a:r>
              <a:rPr lang="en-US" sz="1200" dirty="0">
                <a:solidFill>
                  <a:srgbClr val="FF0000"/>
                </a:solidFill>
                <a:latin typeface="Lucida Console" pitchFamily="49" charset="0"/>
              </a:rPr>
              <a:t>0.879</a:t>
            </a:r>
            <a:r>
              <a:rPr lang="en-US" sz="1200" dirty="0">
                <a:latin typeface="Lucida Console" pitchFamily="49" charset="0"/>
              </a:rPr>
              <a:t>,	Adjusted R-squared:  0.868 </a:t>
            </a:r>
          </a:p>
          <a:p>
            <a:r>
              <a:rPr lang="en-US" sz="1200" dirty="0">
                <a:latin typeface="Lucida Console" pitchFamily="49" charset="0"/>
              </a:rPr>
              <a:t>F-statistic: 81.1 on 8 and 89 DF,  p-value: &lt;2e-16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92361" y="1295399"/>
            <a:ext cx="236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allow women</a:t>
            </a:r>
            <a:r>
              <a:rPr lang="en-US" sz="1600" baseline="30000" dirty="0"/>
              <a:t>2</a:t>
            </a:r>
            <a:r>
              <a:rPr lang="en-US" sz="1600" dirty="0"/>
              <a:t> term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interaction of log(income) and type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76999" y="4865077"/>
            <a:ext cx="217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Fits very well!</a:t>
            </a:r>
          </a:p>
        </p:txBody>
      </p:sp>
      <p:sp>
        <p:nvSpPr>
          <p:cNvPr id="7" name="Oval 6"/>
          <p:cNvSpPr/>
          <p:nvPr/>
        </p:nvSpPr>
        <p:spPr>
          <a:xfrm>
            <a:off x="2331427" y="4744943"/>
            <a:ext cx="7239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49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4419600"/>
              </a:xfrm>
            </p:spPr>
            <p:txBody>
              <a:bodyPr/>
              <a:lstStyle/>
              <a:p>
                <a:r>
                  <a:rPr lang="en-US" sz="2800" dirty="0"/>
                  <a:t>We’d like to see plots of the predicted value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sz="28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/>
                  <a:t> of the response against predictors (</a:t>
                </a:r>
                <a:r>
                  <a:rPr lang="en-US" sz="2800" dirty="0" err="1"/>
                  <a:t>x</a:t>
                </a:r>
                <a:r>
                  <a:rPr lang="en-US" sz="2800" baseline="-25000" dirty="0" err="1"/>
                  <a:t>j</a:t>
                </a:r>
                <a:r>
                  <a:rPr lang="en-US" sz="2800" dirty="0"/>
                  <a:t>)</a:t>
                </a:r>
              </a:p>
              <a:p>
                <a:pPr lvl="1"/>
                <a:r>
                  <a:rPr lang="en-US" sz="2400" dirty="0"/>
                  <a:t>Ordinary plot of y vs. </a:t>
                </a:r>
                <a:r>
                  <a:rPr lang="en-US" sz="2400" dirty="0" err="1"/>
                  <a:t>x</a:t>
                </a:r>
                <a:r>
                  <a:rPr lang="en-US" sz="2400" baseline="-25000" dirty="0" err="1"/>
                  <a:t>j</a:t>
                </a:r>
                <a:r>
                  <a:rPr lang="en-US" sz="2400" dirty="0"/>
                  <a:t> doesn’t allow for other correlations</a:t>
                </a:r>
              </a:p>
              <a:p>
                <a:pPr lvl="1"/>
                <a:r>
                  <a:rPr lang="en-US" sz="2400" dirty="0">
                    <a:sym typeface="Symbol" panose="05050102010706020507" pitchFamily="18" charset="2"/>
                  </a:rPr>
                  <a:t> </a:t>
                </a:r>
                <a:r>
                  <a:rPr lang="en-US" sz="2400" dirty="0"/>
                  <a:t>Must </a:t>
                </a:r>
                <a:r>
                  <a:rPr lang="en-US" sz="2400" dirty="0">
                    <a:solidFill>
                      <a:srgbClr val="FF0000"/>
                    </a:solidFill>
                  </a:rPr>
                  <a:t>control</a:t>
                </a:r>
                <a:r>
                  <a:rPr lang="en-US" sz="2400" dirty="0"/>
                  <a:t> for other predictors (x</a:t>
                </a:r>
                <a:r>
                  <a:rPr lang="en-US" sz="2400" baseline="-25000" dirty="0"/>
                  <a:t>–j</a:t>
                </a:r>
                <a:r>
                  <a:rPr lang="en-US" sz="2400" dirty="0"/>
                  <a:t>) not shown in a given plot</a:t>
                </a:r>
              </a:p>
              <a:p>
                <a:pPr lvl="1"/>
                <a:r>
                  <a:rPr lang="en-US" sz="2400" dirty="0"/>
                  <a:t>Variables not shown (x</a:t>
                </a:r>
                <a:r>
                  <a:rPr lang="en-US" sz="2400" baseline="-25000" dirty="0"/>
                  <a:t>–j</a:t>
                </a:r>
                <a:r>
                  <a:rPr lang="en-US" sz="2400" dirty="0"/>
                  <a:t>) are averaged over.</a:t>
                </a:r>
              </a:p>
              <a:p>
                <a:pPr lvl="1"/>
                <a:r>
                  <a:rPr lang="en-US" sz="2400" dirty="0"/>
                  <a:t>Slopes of lines reflect the partial coefficient in the model</a:t>
                </a:r>
              </a:p>
              <a:p>
                <a:pPr lvl="1"/>
                <a:r>
                  <a:rPr lang="en-US" sz="2400" dirty="0"/>
                  <a:t>Partial residuals can be shown also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4419600"/>
              </a:xfrm>
              <a:blipFill>
                <a:blip r:embed="rId2"/>
                <a:stretch>
                  <a:fillRect l="-1556" t="-1931" r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" y="57912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details, see </a:t>
            </a:r>
            <a:r>
              <a:rPr lang="en-US" sz="1400" dirty="0">
                <a:solidFill>
                  <a:srgbClr val="0070C0"/>
                </a:solidFill>
                <a:latin typeface="Lucida Sans Typewriter" pitchFamily="49" charset="0"/>
              </a:rPr>
              <a:t>vignette(“predictor-effects-gallery”, package=“effects</a:t>
            </a:r>
            <a:r>
              <a:rPr lang="en-US" sz="1400" dirty="0">
                <a:latin typeface="Lucida Sans Typewriter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98201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plots: education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8923" y="2743200"/>
            <a:ext cx="3276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shows the partial slope for education</a:t>
            </a:r>
          </a:p>
          <a:p>
            <a:endParaRPr lang="en-US" dirty="0"/>
          </a:p>
          <a:p>
            <a:r>
              <a:rPr lang="en-US" dirty="0"/>
              <a:t>For each </a:t>
            </a:r>
            <a:r>
              <a:rPr lang="en-US" dirty="0">
                <a:sym typeface="Symbol"/>
              </a:rPr>
              <a:t></a:t>
            </a:r>
            <a:r>
              <a:rPr lang="en-US" dirty="0"/>
              <a:t> year in education, fitted prestige </a:t>
            </a:r>
            <a:r>
              <a:rPr lang="en-US" dirty="0">
                <a:sym typeface="Symbol"/>
              </a:rPr>
              <a:t></a:t>
            </a:r>
            <a:r>
              <a:rPr lang="en-US" dirty="0"/>
              <a:t>2.96 points, (other predictors held fixed)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152" y="2404872"/>
            <a:ext cx="5409051" cy="43240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8923" y="1295400"/>
            <a:ext cx="8217877" cy="92333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itchFamily="49" charset="0"/>
              </a:rPr>
              <a:t>library("effects")</a:t>
            </a:r>
          </a:p>
          <a:p>
            <a:r>
              <a:rPr lang="en-US" dirty="0">
                <a:latin typeface="Lucida Console" pitchFamily="49" charset="0"/>
              </a:rPr>
              <a:t>mod1.e1 &lt;- </a:t>
            </a:r>
            <a:r>
              <a:rPr lang="en-US" b="1" dirty="0" err="1">
                <a:latin typeface="Lucida Console" pitchFamily="49" charset="0"/>
              </a:rPr>
              <a:t>predictorEffect</a:t>
            </a:r>
            <a:r>
              <a:rPr lang="en-US" dirty="0">
                <a:latin typeface="Lucida Console" pitchFamily="49" charset="0"/>
              </a:rPr>
              <a:t>("education", mod1)</a:t>
            </a:r>
          </a:p>
          <a:p>
            <a:r>
              <a:rPr lang="en-US" dirty="0">
                <a:latin typeface="Lucida Console" pitchFamily="49" charset="0"/>
              </a:rPr>
              <a:t>plot(mod1.e1)</a:t>
            </a:r>
          </a:p>
        </p:txBody>
      </p:sp>
    </p:spTree>
    <p:extLst>
      <p:ext uri="{BB962C8B-B14F-4D97-AF65-F5344CB8AC3E}">
        <p14:creationId xmlns:p14="http://schemas.microsoft.com/office/powerpoint/2010/main" val="21850339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403224"/>
            <a:ext cx="5433318" cy="4343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8923" y="2743200"/>
            <a:ext cx="3276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Partial residuals show the residual of prestige controlling for other predictors</a:t>
            </a:r>
          </a:p>
          <a:p>
            <a:endParaRPr lang="en-US" dirty="0"/>
          </a:p>
          <a:p>
            <a:r>
              <a:rPr lang="en-US" dirty="0"/>
              <a:t>Unusual points here would signal undue influence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8923" y="1219200"/>
            <a:ext cx="8217877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mod1.e1a &lt;- </a:t>
            </a:r>
            <a:r>
              <a:rPr lang="en-US" sz="1600" b="1" dirty="0" err="1">
                <a:latin typeface="Lucida Console" pitchFamily="49" charset="0"/>
              </a:rPr>
              <a:t>predictorEffect</a:t>
            </a:r>
            <a:r>
              <a:rPr lang="en-US" sz="1600" dirty="0">
                <a:latin typeface="Lucida Console" pitchFamily="49" charset="0"/>
              </a:rPr>
              <a:t>("education", mod1, </a:t>
            </a:r>
            <a:r>
              <a:rPr lang="en-US" sz="1600" dirty="0">
                <a:solidFill>
                  <a:srgbClr val="FF0000"/>
                </a:solidFill>
                <a:latin typeface="Lucida Console" pitchFamily="49" charset="0"/>
              </a:rPr>
              <a:t>residuals=TRUE</a:t>
            </a:r>
            <a:r>
              <a:rPr lang="en-US" sz="1600" dirty="0">
                <a:latin typeface="Lucida Console" pitchFamily="49" charset="0"/>
              </a:rPr>
              <a:t>)</a:t>
            </a:r>
          </a:p>
          <a:p>
            <a:r>
              <a:rPr lang="en-US" sz="1600" dirty="0">
                <a:latin typeface="Lucida Console" pitchFamily="49" charset="0"/>
              </a:rPr>
              <a:t>plot(mod1.e1a, </a:t>
            </a:r>
          </a:p>
          <a:p>
            <a:r>
              <a:rPr lang="en-US" sz="1600" dirty="0">
                <a:latin typeface="Lucida Console" pitchFamily="49" charset="0"/>
              </a:rPr>
              <a:t>     residuals.pch=16, id=list(n=4, col="black"))</a:t>
            </a:r>
          </a:p>
        </p:txBody>
      </p:sp>
    </p:spTree>
    <p:extLst>
      <p:ext uri="{BB962C8B-B14F-4D97-AF65-F5344CB8AC3E}">
        <p14:creationId xmlns:p14="http://schemas.microsoft.com/office/powerpoint/2010/main" val="495982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plots: women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152" y="2404872"/>
            <a:ext cx="5433318" cy="4343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29600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itchFamily="49" charset="0"/>
              </a:rPr>
              <a:t>mod1.e2 &lt;- </a:t>
            </a:r>
            <a:r>
              <a:rPr lang="en-US" sz="1600" dirty="0" err="1">
                <a:latin typeface="Lucida Console" pitchFamily="49" charset="0"/>
              </a:rPr>
              <a:t>predictorEffect</a:t>
            </a:r>
            <a:r>
              <a:rPr lang="en-US" sz="1600" dirty="0">
                <a:latin typeface="Lucida Console" pitchFamily="49" charset="0"/>
              </a:rPr>
              <a:t>("women", mod1, residuals=TRUE)</a:t>
            </a:r>
          </a:p>
          <a:p>
            <a:r>
              <a:rPr lang="en-US" sz="1600" dirty="0">
                <a:latin typeface="Lucida Console" pitchFamily="49" charset="0"/>
              </a:rPr>
              <a:t>plot(mod1.e2, </a:t>
            </a:r>
            <a:r>
              <a:rPr lang="en-US" sz="1600" dirty="0" err="1">
                <a:latin typeface="Lucida Console" pitchFamily="49" charset="0"/>
              </a:rPr>
              <a:t>ylim</a:t>
            </a:r>
            <a:r>
              <a:rPr lang="en-US" sz="1600" dirty="0">
                <a:latin typeface="Lucida Console" pitchFamily="49" charset="0"/>
              </a:rPr>
              <a:t>=c(40, 65), </a:t>
            </a:r>
            <a:r>
              <a:rPr lang="en-US" sz="1600" dirty="0" err="1">
                <a:latin typeface="Lucida Console" pitchFamily="49" charset="0"/>
              </a:rPr>
              <a:t>lwd</a:t>
            </a:r>
            <a:r>
              <a:rPr lang="en-US" sz="1600" dirty="0">
                <a:latin typeface="Lucida Console" pitchFamily="49" charset="0"/>
              </a:rPr>
              <a:t>=4,</a:t>
            </a:r>
          </a:p>
          <a:p>
            <a:r>
              <a:rPr lang="en-US" sz="1600" dirty="0">
                <a:latin typeface="Lucida Console" pitchFamily="49" charset="0"/>
              </a:rPr>
              <a:t>     residuals.pch=16)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743200"/>
            <a:ext cx="297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Surprise!</a:t>
            </a:r>
          </a:p>
          <a:p>
            <a:r>
              <a:rPr lang="en-US" dirty="0"/>
              <a:t>Prestige of occupations </a:t>
            </a:r>
            <a:r>
              <a:rPr lang="en-US" dirty="0">
                <a:sym typeface="Symbol"/>
              </a:rPr>
              <a:t> with % women (controlling for other variables)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988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(effect) plots: income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152" y="2404872"/>
            <a:ext cx="5433318" cy="4343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305800" cy="92333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itchFamily="49" charset="0"/>
              </a:rPr>
              <a:t>plot(</a:t>
            </a:r>
            <a:r>
              <a:rPr lang="en-US" dirty="0" err="1">
                <a:latin typeface="Lucida Console" pitchFamily="49" charset="0"/>
              </a:rPr>
              <a:t>predictorEffect</a:t>
            </a:r>
            <a:r>
              <a:rPr lang="en-US" dirty="0">
                <a:latin typeface="Lucida Console" pitchFamily="49" charset="0"/>
              </a:rPr>
              <a:t>("income", mod1),</a:t>
            </a:r>
          </a:p>
          <a:p>
            <a:r>
              <a:rPr lang="en-US" dirty="0">
                <a:latin typeface="Lucida Console" pitchFamily="49" charset="0"/>
              </a:rPr>
              <a:t>     lines=list(multiline=TRUE, </a:t>
            </a:r>
            <a:r>
              <a:rPr lang="en-US" dirty="0" err="1">
                <a:latin typeface="Lucida Console" pitchFamily="49" charset="0"/>
              </a:rPr>
              <a:t>lwd</a:t>
            </a:r>
            <a:r>
              <a:rPr lang="en-US" dirty="0">
                <a:latin typeface="Lucida Console" pitchFamily="49" charset="0"/>
              </a:rPr>
              <a:t>=3),</a:t>
            </a:r>
          </a:p>
          <a:p>
            <a:r>
              <a:rPr lang="en-US" dirty="0">
                <a:latin typeface="Lucida Console" pitchFamily="49" charset="0"/>
              </a:rPr>
              <a:t>     </a:t>
            </a:r>
            <a:r>
              <a:rPr lang="en-US" dirty="0" err="1">
                <a:latin typeface="Lucida Console" pitchFamily="49" charset="0"/>
              </a:rPr>
              <a:t>key.args</a:t>
            </a:r>
            <a:r>
              <a:rPr lang="en-US" dirty="0">
                <a:latin typeface="Lucida Console" pitchFamily="49" charset="0"/>
              </a:rPr>
              <a:t> = list(x=.7, y=.35))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819400"/>
            <a:ext cx="29687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Income interacts with type in the model</a:t>
            </a:r>
          </a:p>
          <a:p>
            <a:endParaRPr lang="en-US" dirty="0"/>
          </a:p>
          <a:p>
            <a:r>
              <a:rPr lang="en-US" dirty="0"/>
              <a:t>The plot is curved because log(income) is in the model</a:t>
            </a:r>
          </a:p>
        </p:txBody>
      </p:sp>
    </p:spTree>
    <p:extLst>
      <p:ext uri="{BB962C8B-B14F-4D97-AF65-F5344CB8AC3E}">
        <p14:creationId xmlns:p14="http://schemas.microsoft.com/office/powerpoint/2010/main" val="11603482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80E50-272D-4AA4-809E-2F40AB46D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visreg</a:t>
            </a:r>
            <a:r>
              <a:rPr lang="en-US" dirty="0"/>
              <a:t> plots: Air quality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04CFDB-4214-4968-BD68-B2971175D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09FED9-468F-449F-9C15-B3E699B595D7}"/>
              </a:ext>
            </a:extLst>
          </p:cNvPr>
          <p:cNvSpPr txBox="1"/>
          <p:nvPr/>
        </p:nvSpPr>
        <p:spPr>
          <a:xfrm>
            <a:off x="457200" y="1295400"/>
            <a:ext cx="830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Daily air quality measurements in New York, May - Sep 1973</a:t>
            </a:r>
          </a:p>
          <a:p>
            <a:endParaRPr lang="en-US" dirty="0"/>
          </a:p>
          <a:p>
            <a:r>
              <a:rPr lang="en-US" b="1" dirty="0"/>
              <a:t>How does Ozone concentration vary with solar radiation, wind speed &amp; temperature?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939BC8-578B-4D32-94BC-5DDA4AD3D51E}"/>
              </a:ext>
            </a:extLst>
          </p:cNvPr>
          <p:cNvSpPr txBox="1"/>
          <p:nvPr/>
        </p:nvSpPr>
        <p:spPr>
          <a:xfrm>
            <a:off x="457200" y="2667000"/>
            <a:ext cx="5867400" cy="2308324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&gt; head(</a:t>
            </a:r>
            <a:r>
              <a:rPr lang="en-US" dirty="0" err="1">
                <a:latin typeface="Lucida Console" panose="020B0609040504020204" pitchFamily="49" charset="0"/>
              </a:rPr>
              <a:t>airquality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</a:p>
          <a:p>
            <a:r>
              <a:rPr lang="en-US" dirty="0">
                <a:latin typeface="Lucida Console" panose="020B0609040504020204" pitchFamily="49" charset="0"/>
              </a:rPr>
              <a:t>  Ozone </a:t>
            </a:r>
            <a:r>
              <a:rPr lang="en-US" dirty="0" err="1">
                <a:latin typeface="Lucida Console" panose="020B0609040504020204" pitchFamily="49" charset="0"/>
              </a:rPr>
              <a:t>Solar.R</a:t>
            </a:r>
            <a:r>
              <a:rPr lang="en-US" dirty="0">
                <a:latin typeface="Lucida Console" panose="020B0609040504020204" pitchFamily="49" charset="0"/>
              </a:rPr>
              <a:t> Wind Temp Month Day</a:t>
            </a:r>
          </a:p>
          <a:p>
            <a:r>
              <a:rPr lang="en-US" dirty="0">
                <a:latin typeface="Lucida Console" panose="020B0609040504020204" pitchFamily="49" charset="0"/>
              </a:rPr>
              <a:t>1    41     190  7.4   67     5   1</a:t>
            </a:r>
          </a:p>
          <a:p>
            <a:r>
              <a:rPr lang="en-US" dirty="0">
                <a:latin typeface="Lucida Console" panose="020B0609040504020204" pitchFamily="49" charset="0"/>
              </a:rPr>
              <a:t>2    36     118  8.0   72     5   2</a:t>
            </a:r>
          </a:p>
          <a:p>
            <a:r>
              <a:rPr lang="en-US" dirty="0">
                <a:latin typeface="Lucida Console" panose="020B0609040504020204" pitchFamily="49" charset="0"/>
              </a:rPr>
              <a:t>3    12     149 12.6   74     5   3</a:t>
            </a:r>
          </a:p>
          <a:p>
            <a:r>
              <a:rPr lang="en-US" dirty="0">
                <a:latin typeface="Lucida Console" panose="020B0609040504020204" pitchFamily="49" charset="0"/>
              </a:rPr>
              <a:t>4    18     313 11.5   62     5   4</a:t>
            </a:r>
          </a:p>
          <a:p>
            <a:r>
              <a:rPr lang="en-US" dirty="0">
                <a:latin typeface="Lucida Console" panose="020B0609040504020204" pitchFamily="49" charset="0"/>
              </a:rPr>
              <a:t>5    NA      </a:t>
            </a:r>
            <a:r>
              <a:rPr lang="en-US" dirty="0" err="1">
                <a:latin typeface="Lucida Console" panose="020B0609040504020204" pitchFamily="49" charset="0"/>
              </a:rPr>
              <a:t>NA</a:t>
            </a:r>
            <a:r>
              <a:rPr lang="en-US" dirty="0">
                <a:latin typeface="Lucida Console" panose="020B0609040504020204" pitchFamily="49" charset="0"/>
              </a:rPr>
              <a:t> 14.3   56     5   5</a:t>
            </a:r>
          </a:p>
          <a:p>
            <a:r>
              <a:rPr lang="en-US" dirty="0">
                <a:latin typeface="Lucida Console" panose="020B0609040504020204" pitchFamily="49" charset="0"/>
              </a:rPr>
              <a:t>6    28      NA 14.9   66     5  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49AC5B-FD6C-4645-B621-AFB2C94BA554}"/>
              </a:ext>
            </a:extLst>
          </p:cNvPr>
          <p:cNvSpPr txBox="1"/>
          <p:nvPr/>
        </p:nvSpPr>
        <p:spPr>
          <a:xfrm>
            <a:off x="499334" y="6200358"/>
            <a:ext cx="7086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see: </a:t>
            </a:r>
            <a:r>
              <a:rPr lang="en-US" sz="1600" dirty="0">
                <a:hlinkClick r:id="rId2"/>
              </a:rPr>
              <a:t>https://pbreheny.github.io/visreg/</a:t>
            </a:r>
            <a:r>
              <a:rPr lang="en-US" sz="1600" dirty="0"/>
              <a:t> for examples &amp; details </a:t>
            </a:r>
          </a:p>
        </p:txBody>
      </p:sp>
    </p:spTree>
    <p:extLst>
      <p:ext uri="{BB962C8B-B14F-4D97-AF65-F5344CB8AC3E}">
        <p14:creationId xmlns:p14="http://schemas.microsoft.com/office/powerpoint/2010/main" val="18967262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5805C-DDC5-4979-8A80-2D6A6155F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quality: main effects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29665D-5BE8-4963-9CED-6DE84BC2A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6AC695-8C5B-4B54-8991-4FFD0DD33C55}"/>
              </a:ext>
            </a:extLst>
          </p:cNvPr>
          <p:cNvSpPr txBox="1"/>
          <p:nvPr/>
        </p:nvSpPr>
        <p:spPr>
          <a:xfrm>
            <a:off x="457200" y="1371600"/>
            <a:ext cx="8229600" cy="430887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anose="020B0609040504020204" pitchFamily="49" charset="0"/>
              </a:rPr>
              <a:t>&gt; fit1 &lt;- </a:t>
            </a:r>
            <a:r>
              <a:rPr lang="en-US" sz="1600" dirty="0" err="1">
                <a:latin typeface="Lucida Console" panose="020B0609040504020204" pitchFamily="49" charset="0"/>
              </a:rPr>
              <a:t>lm</a:t>
            </a:r>
            <a:r>
              <a:rPr lang="en-US" sz="1600" dirty="0">
                <a:latin typeface="Lucida Console" panose="020B0609040504020204" pitchFamily="49" charset="0"/>
              </a:rPr>
              <a:t>(Ozone ~ </a:t>
            </a:r>
            <a:r>
              <a:rPr lang="en-US" sz="1600" dirty="0" err="1">
                <a:latin typeface="Lucida Console" panose="020B0609040504020204" pitchFamily="49" charset="0"/>
              </a:rPr>
              <a:t>Solar.R</a:t>
            </a:r>
            <a:r>
              <a:rPr lang="en-US" sz="1600" dirty="0">
                <a:latin typeface="Lucida Console" panose="020B0609040504020204" pitchFamily="49" charset="0"/>
              </a:rPr>
              <a:t> + Wind + Temp, data=</a:t>
            </a:r>
            <a:r>
              <a:rPr lang="en-US" sz="1600" dirty="0" err="1">
                <a:latin typeface="Lucida Console" panose="020B0609040504020204" pitchFamily="49" charset="0"/>
              </a:rPr>
              <a:t>airquality</a:t>
            </a:r>
            <a:r>
              <a:rPr lang="en-US" sz="1600" dirty="0">
                <a:latin typeface="Lucida Console" panose="020B0609040504020204" pitchFamily="49" charset="0"/>
              </a:rPr>
              <a:t>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&gt; summary(fit1)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Coefficients: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Estimate Std. Error t value </a:t>
            </a:r>
            <a:r>
              <a:rPr lang="en-US" sz="1600" dirty="0" err="1">
                <a:latin typeface="Lucida Console" panose="020B0609040504020204" pitchFamily="49" charset="0"/>
              </a:rPr>
              <a:t>Pr</a:t>
            </a:r>
            <a:r>
              <a:rPr lang="en-US" sz="1600" dirty="0">
                <a:latin typeface="Lucida Console" panose="020B0609040504020204" pitchFamily="49" charset="0"/>
              </a:rPr>
              <a:t>(&gt;|t|)   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(Intercept) -64.3421    23.0547   -2.79   0.0062 ** 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Solar.R</a:t>
            </a:r>
            <a:r>
              <a:rPr lang="en-US" sz="1600" dirty="0">
                <a:latin typeface="Lucida Console" panose="020B0609040504020204" pitchFamily="49" charset="0"/>
              </a:rPr>
              <a:t>       0.0598     0.0232    2.58   0.0112 * 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Wind         -3.3336     0.6544   -5.09  1.5e-06 ***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Temp          1.6521     0.2535    6.52  2.4e-09 ***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---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Signif</a:t>
            </a:r>
            <a:r>
              <a:rPr lang="en-US" sz="1600" dirty="0">
                <a:latin typeface="Lucida Console" panose="020B0609040504020204" pitchFamily="49" charset="0"/>
              </a:rPr>
              <a:t>. codes:  0 ‘***’ 0.001 ‘**’ 0.01 ‘*’ 0.05 ‘.’ 0.1 ‘ ’ 1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Residual standard error: 21.18 on 107 degrees of freedom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(42 observations deleted due to missingness)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Multiple R-squared:  0.6059,    Adjusted R-squared:  0.5948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F-statistic: 54.83 on 3 and 107 DF,  p-value: &lt; 2.2e-16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22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0405C-D658-46B5-B148-D4F61DFBC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visreg</a:t>
            </a:r>
            <a:r>
              <a:rPr lang="en-US" dirty="0"/>
              <a:t> conditional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F55C08-0C40-4B8F-9651-798E0A0A2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DE12F1-8B77-4225-BCEB-A6AEF4AA5BFB}"/>
              </a:ext>
            </a:extLst>
          </p:cNvPr>
          <p:cNvSpPr txBox="1"/>
          <p:nvPr/>
        </p:nvSpPr>
        <p:spPr>
          <a:xfrm>
            <a:off x="457200" y="1497496"/>
            <a:ext cx="4724400" cy="1323439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anose="020B0609040504020204" pitchFamily="49" charset="0"/>
              </a:rPr>
              <a:t>op &lt;- par(</a:t>
            </a:r>
            <a:r>
              <a:rPr lang="en-US" sz="1600" dirty="0" err="1">
                <a:latin typeface="Lucida Console" panose="020B0609040504020204" pitchFamily="49" charset="0"/>
              </a:rPr>
              <a:t>mfrow</a:t>
            </a:r>
            <a:r>
              <a:rPr lang="en-US" sz="1600" dirty="0">
                <a:latin typeface="Lucida Console" panose="020B0609040504020204" pitchFamily="49" charset="0"/>
              </a:rPr>
              <a:t>=c(1,3), </a:t>
            </a:r>
            <a:r>
              <a:rPr lang="en-US" sz="1600" dirty="0" err="1">
                <a:latin typeface="Lucida Console" panose="020B0609040504020204" pitchFamily="49" charset="0"/>
              </a:rPr>
              <a:t>cex.lab</a:t>
            </a:r>
            <a:r>
              <a:rPr lang="en-US" sz="1600" dirty="0">
                <a:latin typeface="Lucida Console" panose="020B0609040504020204" pitchFamily="49" charset="0"/>
              </a:rPr>
              <a:t>=1.5)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visreg</a:t>
            </a:r>
            <a:r>
              <a:rPr lang="en-US" sz="1600" dirty="0">
                <a:latin typeface="Lucida Console" panose="020B0609040504020204" pitchFamily="49" charset="0"/>
              </a:rPr>
              <a:t>(fit1, "</a:t>
            </a:r>
            <a:r>
              <a:rPr lang="en-US" sz="1600" dirty="0" err="1">
                <a:latin typeface="Lucida Console" panose="020B0609040504020204" pitchFamily="49" charset="0"/>
              </a:rPr>
              <a:t>Solar.R</a:t>
            </a:r>
            <a:r>
              <a:rPr lang="en-US" sz="1600" dirty="0">
                <a:latin typeface="Lucida Console" panose="020B0609040504020204" pitchFamily="49" charset="0"/>
              </a:rPr>
              <a:t>“)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visreg</a:t>
            </a:r>
            <a:r>
              <a:rPr lang="en-US" sz="1600" dirty="0">
                <a:latin typeface="Lucida Console" panose="020B0609040504020204" pitchFamily="49" charset="0"/>
              </a:rPr>
              <a:t>(fit1, "Wind“)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visreg</a:t>
            </a:r>
            <a:r>
              <a:rPr lang="en-US" sz="1600" dirty="0">
                <a:latin typeface="Lucida Console" panose="020B0609040504020204" pitchFamily="49" charset="0"/>
              </a:rPr>
              <a:t>(fit1, "Temp")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par(op)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278B79D-9007-48DB-976B-3F632B596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1" y="3106120"/>
            <a:ext cx="8880000" cy="36428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B06B34-8743-4712-8370-FBACB5BD6264}"/>
              </a:ext>
            </a:extLst>
          </p:cNvPr>
          <p:cNvSpPr txBox="1"/>
          <p:nvPr/>
        </p:nvSpPr>
        <p:spPr>
          <a:xfrm>
            <a:off x="5334000" y="1932793"/>
            <a:ext cx="34460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summary =</a:t>
            </a:r>
          </a:p>
          <a:p>
            <a:r>
              <a:rPr lang="en-US" dirty="0"/>
              <a:t>    predicted values (line)  +</a:t>
            </a:r>
          </a:p>
          <a:p>
            <a:r>
              <a:rPr lang="en-US" dirty="0"/>
              <a:t>    confidence band (uncertainty) +</a:t>
            </a:r>
          </a:p>
          <a:p>
            <a:r>
              <a:rPr lang="en-US" dirty="0"/>
              <a:t>    partial residuals (objections)</a:t>
            </a:r>
          </a:p>
        </p:txBody>
      </p:sp>
    </p:spTree>
    <p:extLst>
      <p:ext uri="{BB962C8B-B14F-4D97-AF65-F5344CB8AC3E}">
        <p14:creationId xmlns:p14="http://schemas.microsoft.com/office/powerpoint/2010/main" val="3356701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63772"/>
            <a:ext cx="7772400" cy="914400"/>
          </a:xfrm>
        </p:spPr>
        <p:txBody>
          <a:bodyPr/>
          <a:lstStyle/>
          <a:p>
            <a:r>
              <a:rPr lang="en-US" dirty="0"/>
              <a:t>Why plot your data?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5943599"/>
            <a:ext cx="7772400" cy="195323"/>
          </a:xfrm>
        </p:spPr>
        <p:txBody>
          <a:bodyPr>
            <a:normAutofit fontScale="40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" y="2895600"/>
            <a:ext cx="78486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Getting information from a table is like extracting sunlight from a cucumber. </a:t>
            </a:r>
            <a:r>
              <a:rPr lang="en-US" sz="2800" dirty="0"/>
              <a:t>--- Farquhar &amp; Farquhar, 1891</a:t>
            </a:r>
          </a:p>
          <a:p>
            <a:endParaRPr lang="en-US" dirty="0"/>
          </a:p>
          <a:p>
            <a:r>
              <a:rPr lang="en-US" i="1" dirty="0"/>
              <a:t>Information that is imperfectly acquired, is generally as imperfectly retained; and a man who has carefully investigated a printed table, finds, when done, that he has only a very faint and partial idea of what he has read; and that like a figure imprinted on sand, is soon totally erased and defaced.</a:t>
            </a:r>
          </a:p>
          <a:p>
            <a:r>
              <a:rPr lang="en-US" dirty="0"/>
              <a:t>--- William </a:t>
            </a:r>
            <a:r>
              <a:rPr lang="en-US" dirty="0" err="1"/>
              <a:t>Playfair</a:t>
            </a:r>
            <a:r>
              <a:rPr lang="en-US" dirty="0"/>
              <a:t>, </a:t>
            </a:r>
            <a:r>
              <a:rPr lang="en-US" i="1" dirty="0"/>
              <a:t>The Commercial and Political Atlas </a:t>
            </a:r>
            <a:r>
              <a:rPr lang="en-US" dirty="0"/>
              <a:t>(p. 3), 1786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B324D6-4EF0-437D-AAAA-D9E26D732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66516"/>
            <a:ext cx="1614488" cy="10743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8CA8EC-A0CA-40A9-B396-18E882D1FD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42868"/>
            <a:ext cx="1828800" cy="112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96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BBE3325C-9630-4280-AFDF-114165709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10" y="3326725"/>
            <a:ext cx="8342857" cy="3409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891D72-8315-4C19-99BF-AA45DADF1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variables &amp;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0EF00A-A388-4DDF-9DDF-50D6BD72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EF96C-2A5E-43FA-8CEF-5713F6CA9809}"/>
              </a:ext>
            </a:extLst>
          </p:cNvPr>
          <p:cNvSpPr txBox="1"/>
          <p:nvPr/>
        </p:nvSpPr>
        <p:spPr>
          <a:xfrm>
            <a:off x="381000" y="1189384"/>
            <a:ext cx="8305800" cy="2031325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                           </a:t>
            </a:r>
            <a:r>
              <a:rPr lang="en-US" dirty="0">
                <a:solidFill>
                  <a:srgbClr val="00B050"/>
                </a:solidFill>
              </a:rPr>
              <a:t># cut Temp into three ordered levels of equal range</a:t>
            </a:r>
          </a:p>
          <a:p>
            <a:r>
              <a:rPr lang="en-US" dirty="0" err="1"/>
              <a:t>airquality$Heat</a:t>
            </a:r>
            <a:r>
              <a:rPr lang="en-US" dirty="0"/>
              <a:t> &lt;- cut(</a:t>
            </a:r>
            <a:r>
              <a:rPr lang="en-US" dirty="0" err="1"/>
              <a:t>airquality$Temp</a:t>
            </a:r>
            <a:r>
              <a:rPr lang="en-US" dirty="0"/>
              <a:t>, 3, </a:t>
            </a:r>
          </a:p>
          <a:p>
            <a:r>
              <a:rPr lang="en-US" dirty="0"/>
              <a:t>                                        labels=c("</a:t>
            </a:r>
            <a:r>
              <a:rPr lang="en-US" dirty="0" err="1"/>
              <a:t>Cool","Mild","Hot</a:t>
            </a:r>
            <a:r>
              <a:rPr lang="en-US" dirty="0"/>
              <a:t>"))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/>
              <a:t>                                                             </a:t>
            </a:r>
            <a:r>
              <a:rPr lang="en-US" dirty="0">
                <a:solidFill>
                  <a:srgbClr val="00B050"/>
                </a:solidFill>
              </a:rPr>
              <a:t># fit model with interaction  of </a:t>
            </a:r>
            <a:r>
              <a:rPr lang="en-US" b="1" dirty="0">
                <a:solidFill>
                  <a:srgbClr val="00B050"/>
                </a:solidFill>
              </a:rPr>
              <a:t>Wind * Heat</a:t>
            </a:r>
          </a:p>
          <a:p>
            <a:r>
              <a:rPr lang="en-US" dirty="0"/>
              <a:t>fit2 &lt;- </a:t>
            </a:r>
            <a:r>
              <a:rPr lang="en-US" dirty="0" err="1"/>
              <a:t>lm</a:t>
            </a:r>
            <a:r>
              <a:rPr lang="en-US" dirty="0"/>
              <a:t>(Ozone ~ </a:t>
            </a:r>
            <a:r>
              <a:rPr lang="en-US" dirty="0" err="1"/>
              <a:t>Solar.R</a:t>
            </a:r>
            <a:r>
              <a:rPr lang="en-US" dirty="0"/>
              <a:t> + </a:t>
            </a:r>
            <a:r>
              <a:rPr lang="en-US" dirty="0">
                <a:solidFill>
                  <a:srgbClr val="FF0000"/>
                </a:solidFill>
              </a:rPr>
              <a:t>Wind*Heat</a:t>
            </a:r>
            <a:r>
              <a:rPr lang="en-US" dirty="0"/>
              <a:t>, data=</a:t>
            </a:r>
            <a:r>
              <a:rPr lang="en-US" dirty="0" err="1"/>
              <a:t>airquality</a:t>
            </a:r>
            <a:r>
              <a:rPr lang="en-US" dirty="0"/>
              <a:t>)</a:t>
            </a:r>
          </a:p>
          <a:p>
            <a:r>
              <a:rPr lang="en-US" dirty="0" err="1"/>
              <a:t>visreg</a:t>
            </a:r>
            <a:r>
              <a:rPr lang="en-US" dirty="0"/>
              <a:t>(fit2, "Wind", by="Heat", layout=c(3,1), points=list(</a:t>
            </a:r>
            <a:r>
              <a:rPr lang="en-US" dirty="0" err="1"/>
              <a:t>cex</a:t>
            </a:r>
            <a:r>
              <a:rPr lang="en-US" dirty="0"/>
              <a:t>=1))</a:t>
            </a:r>
          </a:p>
        </p:txBody>
      </p:sp>
    </p:spTree>
    <p:extLst>
      <p:ext uri="{BB962C8B-B14F-4D97-AF65-F5344CB8AC3E}">
        <p14:creationId xmlns:p14="http://schemas.microsoft.com/office/powerpoint/2010/main" val="42871252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91D72-8315-4C19-99BF-AA45DADF1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Factor variables &amp; interactions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EF96C-2A5E-43FA-8CEF-5713F6CA9809}"/>
              </a:ext>
            </a:extLst>
          </p:cNvPr>
          <p:cNvSpPr txBox="1"/>
          <p:nvPr/>
        </p:nvSpPr>
        <p:spPr>
          <a:xfrm>
            <a:off x="457200" y="1229140"/>
            <a:ext cx="8229600" cy="182880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</a:pPr>
            <a:r>
              <a:rPr lang="en-US" dirty="0" err="1">
                <a:latin typeface="Lucida Console" panose="020B0609040504020204" pitchFamily="49" charset="0"/>
              </a:rPr>
              <a:t>visreg</a:t>
            </a:r>
            <a:r>
              <a:rPr lang="en-US" dirty="0">
                <a:latin typeface="Lucida Console" panose="020B0609040504020204" pitchFamily="49" charset="0"/>
              </a:rPr>
              <a:t>(fit2, "Wind", by="Heat", </a:t>
            </a:r>
          </a:p>
          <a:p>
            <a:pPr>
              <a:spcBef>
                <a:spcPct val="20000"/>
              </a:spcBef>
            </a:pP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       overlay=TRUE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Lucida Console" panose="020B0609040504020204" pitchFamily="49" charset="0"/>
              </a:rPr>
              <a:t>           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gg=TRUE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Lucida Console" panose="020B0609040504020204" pitchFamily="49" charset="0"/>
              </a:rPr>
              <a:t>       points=list(size=2)) +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theme_bw</a:t>
            </a:r>
            <a:r>
              <a:rPr lang="en-US" dirty="0">
                <a:latin typeface="Lucida Console" panose="020B0609040504020204" pitchFamily="49" charset="0"/>
              </a:rPr>
              <a:t>()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B2CA51B5-51AC-4D7A-AD4C-9254638C8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248700"/>
            <a:ext cx="4038600" cy="3534842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0EF00A-A388-4DDF-9DDF-50D6BD72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41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AF10C0-6965-46A8-8537-8E0B041FD85B}"/>
              </a:ext>
            </a:extLst>
          </p:cNvPr>
          <p:cNvSpPr txBox="1"/>
          <p:nvPr/>
        </p:nvSpPr>
        <p:spPr>
          <a:xfrm>
            <a:off x="457200" y="3270323"/>
            <a:ext cx="411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overlay=TRUE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 superpose panels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gg=TRUE </a:t>
            </a:r>
            <a:r>
              <a:rPr lang="en-US" dirty="0">
                <a:sym typeface="Symbol" panose="05050102010706020507" pitchFamily="18" charset="2"/>
              </a:rPr>
              <a:t> uses </a:t>
            </a:r>
            <a:r>
              <a:rPr lang="en-US" dirty="0" err="1">
                <a:sym typeface="Symbol" panose="05050102010706020507" pitchFamily="18" charset="2"/>
              </a:rPr>
              <a:t>ggplot</a:t>
            </a:r>
            <a:endParaRPr lang="en-US" dirty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This allow slope for Wind to vary with Heat e.g., Wind has no effect when Cool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This model still assumes 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linear</a:t>
            </a:r>
            <a:r>
              <a:rPr lang="en-US" dirty="0">
                <a:sym typeface="Symbol" panose="05050102010706020507" pitchFamily="18" charset="2"/>
              </a:rPr>
              <a:t> effects of Heat &amp; Wind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4696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B4B40-D11F-4E51-BBA7-58F32BC03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Non-linear effects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2DC66A-68E3-461D-BF85-8B80C54F0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E7D650B-221C-46D2-810E-59D85E64F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3" y="2278602"/>
            <a:ext cx="4011429" cy="3874286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6ED813D-9032-4F1D-9FAF-D2BDEEF6A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491" y="2304279"/>
            <a:ext cx="4037143" cy="38571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D5F90D-8277-406B-90AB-139F6BF8ECED}"/>
              </a:ext>
            </a:extLst>
          </p:cNvPr>
          <p:cNvSpPr txBox="1"/>
          <p:nvPr/>
        </p:nvSpPr>
        <p:spPr>
          <a:xfrm>
            <a:off x="457201" y="1219200"/>
            <a:ext cx="3733800" cy="83099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fit &lt;- </a:t>
            </a:r>
            <a:r>
              <a:rPr lang="en-US" sz="1600" dirty="0" err="1"/>
              <a:t>lm</a:t>
            </a:r>
            <a:r>
              <a:rPr lang="en-US" sz="1600" dirty="0"/>
              <a:t>(Ozone ~ </a:t>
            </a:r>
            <a:r>
              <a:rPr lang="en-US" sz="1600" dirty="0" err="1"/>
              <a:t>Solar.R</a:t>
            </a:r>
            <a:r>
              <a:rPr lang="en-US" sz="1600" dirty="0"/>
              <a:t> + </a:t>
            </a:r>
            <a:r>
              <a:rPr lang="en-US" sz="1600" dirty="0">
                <a:solidFill>
                  <a:srgbClr val="FF0000"/>
                </a:solidFill>
              </a:rPr>
              <a:t>poly(Wind,2) </a:t>
            </a:r>
            <a:r>
              <a:rPr lang="en-US" sz="1600" dirty="0"/>
              <a:t>+  </a:t>
            </a:r>
          </a:p>
          <a:p>
            <a:r>
              <a:rPr lang="en-US" sz="1600" dirty="0"/>
              <a:t>                Temp, data=</a:t>
            </a:r>
            <a:r>
              <a:rPr lang="en-US" sz="1600" dirty="0" err="1"/>
              <a:t>airquality</a:t>
            </a:r>
            <a:r>
              <a:rPr lang="en-US" sz="1600" dirty="0"/>
              <a:t>)</a:t>
            </a:r>
          </a:p>
          <a:p>
            <a:r>
              <a:rPr lang="en-US" sz="1600" dirty="0" err="1"/>
              <a:t>visreg</a:t>
            </a:r>
            <a:r>
              <a:rPr lang="en-US" sz="1600" dirty="0"/>
              <a:t>(fit, "Wind“)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1E2455-D831-429C-A307-798D6F6FE734}"/>
              </a:ext>
            </a:extLst>
          </p:cNvPr>
          <p:cNvSpPr txBox="1"/>
          <p:nvPr/>
        </p:nvSpPr>
        <p:spPr>
          <a:xfrm>
            <a:off x="4468630" y="1219200"/>
            <a:ext cx="4218170" cy="923330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fit &lt;- </a:t>
            </a:r>
            <a:r>
              <a:rPr lang="en-US" dirty="0" err="1"/>
              <a:t>lm</a:t>
            </a:r>
            <a:r>
              <a:rPr lang="en-US" dirty="0"/>
              <a:t>(Ozone ~ </a:t>
            </a:r>
            <a:r>
              <a:rPr lang="en-US" dirty="0" err="1"/>
              <a:t>Solar.R</a:t>
            </a:r>
            <a:r>
              <a:rPr lang="en-US" dirty="0"/>
              <a:t> + Wind +  </a:t>
            </a:r>
          </a:p>
          <a:p>
            <a:r>
              <a:rPr lang="en-US" dirty="0"/>
              <a:t>                </a:t>
            </a:r>
            <a:r>
              <a:rPr lang="en-US" dirty="0">
                <a:solidFill>
                  <a:srgbClr val="FF0000"/>
                </a:solidFill>
              </a:rPr>
              <a:t>poly(Temp,2), </a:t>
            </a:r>
            <a:r>
              <a:rPr lang="en-US" dirty="0"/>
              <a:t>data=</a:t>
            </a:r>
            <a:r>
              <a:rPr lang="en-US" dirty="0" err="1"/>
              <a:t>airquality</a:t>
            </a:r>
            <a:r>
              <a:rPr lang="en-US" dirty="0"/>
              <a:t>)</a:t>
            </a:r>
          </a:p>
          <a:p>
            <a:r>
              <a:rPr lang="en-US" dirty="0" err="1"/>
              <a:t>visreg</a:t>
            </a:r>
            <a:r>
              <a:rPr lang="en-US" dirty="0"/>
              <a:t>(fit, "Temp")</a:t>
            </a:r>
          </a:p>
        </p:txBody>
      </p:sp>
    </p:spTree>
    <p:extLst>
      <p:ext uri="{BB962C8B-B14F-4D97-AF65-F5344CB8AC3E}">
        <p14:creationId xmlns:p14="http://schemas.microsoft.com/office/powerpoint/2010/main" val="20861354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20854-4D03-4BEA-9C99-DBEAC3EC2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surface models (visreg2d)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071BE3-99FF-4E9E-8E11-FB31B9003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596A1-1A6B-4087-BD57-D034B77476C9}"/>
              </a:ext>
            </a:extLst>
          </p:cNvPr>
          <p:cNvSpPr txBox="1"/>
          <p:nvPr/>
        </p:nvSpPr>
        <p:spPr>
          <a:xfrm>
            <a:off x="457200" y="1162880"/>
            <a:ext cx="8229600" cy="646331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# Fit quadratics in both Wind &amp; Temp and interaction Wind * Temp</a:t>
            </a:r>
          </a:p>
          <a:p>
            <a:r>
              <a:rPr lang="en-US" dirty="0" err="1"/>
              <a:t>fitp</a:t>
            </a:r>
            <a:r>
              <a:rPr lang="en-US" dirty="0"/>
              <a:t> &lt;- </a:t>
            </a:r>
            <a:r>
              <a:rPr lang="en-US" dirty="0" err="1"/>
              <a:t>lm</a:t>
            </a:r>
            <a:r>
              <a:rPr lang="en-US" dirty="0"/>
              <a:t>(Ozone ~ </a:t>
            </a:r>
            <a:r>
              <a:rPr lang="en-US" dirty="0" err="1"/>
              <a:t>Solar.R</a:t>
            </a:r>
            <a:r>
              <a:rPr lang="en-US" dirty="0"/>
              <a:t> + </a:t>
            </a:r>
            <a:r>
              <a:rPr lang="en-US" dirty="0">
                <a:solidFill>
                  <a:srgbClr val="FF0000"/>
                </a:solidFill>
              </a:rPr>
              <a:t>poly(Wind,2) * poly(Temp,2), </a:t>
            </a:r>
            <a:r>
              <a:rPr lang="en-US" dirty="0"/>
              <a:t>data=</a:t>
            </a:r>
            <a:r>
              <a:rPr lang="en-US" dirty="0" err="1"/>
              <a:t>airquality</a:t>
            </a:r>
            <a:r>
              <a:rPr lang="en-US" dirty="0"/>
              <a:t>) </a:t>
            </a:r>
          </a:p>
        </p:txBody>
      </p:sp>
      <p:pic>
        <p:nvPicPr>
          <p:cNvPr id="8" name="Picture 7" descr="Chart, surface chart&#10;&#10;Description automatically generated">
            <a:extLst>
              <a:ext uri="{FF2B5EF4-FFF2-40B4-BE49-F238E27FC236}">
                <a16:creationId xmlns:a16="http://schemas.microsoft.com/office/drawing/2014/main" id="{5B805485-E86A-4845-B3F1-500303B49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993" y="2995630"/>
            <a:ext cx="3546286" cy="34647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DF1310-85F7-451C-A25C-E11D1EC3E517}"/>
              </a:ext>
            </a:extLst>
          </p:cNvPr>
          <p:cNvSpPr txBox="1"/>
          <p:nvPr/>
        </p:nvSpPr>
        <p:spPr>
          <a:xfrm>
            <a:off x="457200" y="2113875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visreg2d(</a:t>
            </a:r>
            <a:r>
              <a:rPr lang="en-US" sz="1400" dirty="0" err="1"/>
              <a:t>fitp</a:t>
            </a:r>
            <a:r>
              <a:rPr lang="en-US" sz="1400" dirty="0"/>
              <a:t>, "Wind", "Temp", </a:t>
            </a:r>
            <a:r>
              <a:rPr lang="en-US" sz="1400" dirty="0" err="1"/>
              <a:t>plot.type</a:t>
            </a:r>
            <a:r>
              <a:rPr lang="en-US" sz="1400" dirty="0"/>
              <a:t>="gg") +  </a:t>
            </a:r>
          </a:p>
          <a:p>
            <a:r>
              <a:rPr lang="en-US" sz="1400" dirty="0"/>
              <a:t>       </a:t>
            </a:r>
            <a:r>
              <a:rPr lang="en-US" sz="1400" dirty="0" err="1">
                <a:solidFill>
                  <a:srgbClr val="FF0000"/>
                </a:solidFill>
              </a:rPr>
              <a:t>geom_contour</a:t>
            </a:r>
            <a:r>
              <a:rPr lang="en-US" sz="1400" dirty="0"/>
              <a:t>(</a:t>
            </a:r>
            <a:r>
              <a:rPr lang="en-US" sz="1400" dirty="0" err="1"/>
              <a:t>aes</a:t>
            </a:r>
            <a:r>
              <a:rPr lang="en-US" sz="1400" dirty="0"/>
              <a:t>(z=z), color="black")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EB35EF-9E1D-42AD-98D8-60321C94A6D1}"/>
              </a:ext>
            </a:extLst>
          </p:cNvPr>
          <p:cNvSpPr txBox="1"/>
          <p:nvPr/>
        </p:nvSpPr>
        <p:spPr>
          <a:xfrm>
            <a:off x="4800601" y="2117972"/>
            <a:ext cx="3886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visreg2d(</a:t>
            </a:r>
            <a:r>
              <a:rPr lang="en-US" sz="1400" dirty="0" err="1"/>
              <a:t>fitp</a:t>
            </a:r>
            <a:r>
              <a:rPr lang="en-US" sz="1400" dirty="0"/>
              <a:t>, "Wind", "Temp", </a:t>
            </a:r>
            <a:r>
              <a:rPr lang="en-US" sz="1400" dirty="0" err="1">
                <a:solidFill>
                  <a:srgbClr val="FF0000"/>
                </a:solidFill>
              </a:rPr>
              <a:t>plot.type</a:t>
            </a:r>
            <a:r>
              <a:rPr lang="en-US" sz="1400" dirty="0">
                <a:solidFill>
                  <a:srgbClr val="FF0000"/>
                </a:solidFill>
              </a:rPr>
              <a:t>="</a:t>
            </a:r>
            <a:r>
              <a:rPr lang="en-US" sz="1400" dirty="0" err="1">
                <a:solidFill>
                  <a:srgbClr val="FF0000"/>
                </a:solidFill>
              </a:rPr>
              <a:t>persp</a:t>
            </a:r>
            <a:r>
              <a:rPr lang="en-US" sz="1400" dirty="0">
                <a:solidFill>
                  <a:srgbClr val="FF0000"/>
                </a:solidFill>
              </a:rPr>
              <a:t>“ </a:t>
            </a:r>
            <a:r>
              <a:rPr lang="en-US" sz="1400" dirty="0"/>
              <a:t>)</a:t>
            </a:r>
          </a:p>
        </p:txBody>
      </p:sp>
      <p:pic>
        <p:nvPicPr>
          <p:cNvPr id="7" name="Picture 6" descr="Chart, diagram&#10;&#10;Description automatically generated">
            <a:extLst>
              <a:ext uri="{FF2B5EF4-FFF2-40B4-BE49-F238E27FC236}">
                <a16:creationId xmlns:a16="http://schemas.microsoft.com/office/drawing/2014/main" id="{F6FA73A2-8DFE-4992-A8AE-80F9326A6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73" y="2998914"/>
            <a:ext cx="3731860" cy="358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898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AFA32B8-3E9A-48F3-95BE-1D1211375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299" y="4761589"/>
            <a:ext cx="3733800" cy="17668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D33EC-3971-4398-BB25-F82D0E648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US" dirty="0"/>
              <a:t>Regression trees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9173B4-E266-4E5F-9A43-4126B8F8F2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057400"/>
            <a:ext cx="4038600" cy="40687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Essential ideas: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Find predictor and split value which minimizes SSE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fitted value in each subgroup = mean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repeat, recursively, splitting by next best predictor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Large literature 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cost, complexity tradeoff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pruning methods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boosting, cross-validation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tree averaging</a:t>
            </a:r>
          </a:p>
          <a:p>
            <a:pPr lvl="1">
              <a:lnSpc>
                <a:spcPct val="90000"/>
              </a:lnSpc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EF1FF3-D4F4-43A5-9D76-82929C36B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0B7604-93B8-4136-B9BD-D1CE89EE20B0}" type="slidenum">
              <a:rPr lang="en-US" smtClean="0"/>
              <a:pPr>
                <a:spcAft>
                  <a:spcPts val="600"/>
                </a:spcAft>
              </a:pPr>
              <a:t>44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8F1448-925D-4BEE-B103-9D1A8E9C0171}"/>
              </a:ext>
            </a:extLst>
          </p:cNvPr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Regression trees are a non-parametric alternative to linear models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DF97A0B-5477-4BA5-A0DD-5673596C792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836" y="1753494"/>
            <a:ext cx="3606726" cy="251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DFE672-AC16-4BC3-AFA0-469572EEDC5F}"/>
              </a:ext>
            </a:extLst>
          </p:cNvPr>
          <p:cNvSpPr txBox="1"/>
          <p:nvPr/>
        </p:nvSpPr>
        <p:spPr>
          <a:xfrm>
            <a:off x="4978884" y="4527210"/>
            <a:ext cx="3250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e.g.:        mpg ~ </a:t>
            </a:r>
            <a:r>
              <a:rPr lang="en-US" dirty="0" err="1"/>
              <a:t>cyl</a:t>
            </a:r>
            <a:r>
              <a:rPr lang="en-US" dirty="0"/>
              <a:t> + hp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443A4D-2217-4BC0-815C-9050839A6933}"/>
              </a:ext>
            </a:extLst>
          </p:cNvPr>
          <p:cNvCxnSpPr/>
          <p:nvPr/>
        </p:nvCxnSpPr>
        <p:spPr>
          <a:xfrm flipH="1">
            <a:off x="533400" y="3733800"/>
            <a:ext cx="304800" cy="0"/>
          </a:xfrm>
          <a:prstGeom prst="line">
            <a:avLst/>
          </a:prstGeom>
          <a:ln w="3175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0658ED-467C-42FA-8298-7B33489F6AD5}"/>
              </a:ext>
            </a:extLst>
          </p:cNvPr>
          <p:cNvCxnSpPr/>
          <p:nvPr/>
        </p:nvCxnSpPr>
        <p:spPr>
          <a:xfrm flipV="1">
            <a:off x="533400" y="2514600"/>
            <a:ext cx="0" cy="1219200"/>
          </a:xfrm>
          <a:prstGeom prst="line">
            <a:avLst/>
          </a:prstGeom>
          <a:ln w="3175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1C302C-6726-4777-8E43-26389D2FC482}"/>
              </a:ext>
            </a:extLst>
          </p:cNvPr>
          <p:cNvCxnSpPr/>
          <p:nvPr/>
        </p:nvCxnSpPr>
        <p:spPr>
          <a:xfrm>
            <a:off x="533400" y="2514600"/>
            <a:ext cx="381000" cy="0"/>
          </a:xfrm>
          <a:prstGeom prst="line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0D23086-5650-4C55-A8C7-9E80000DB012}"/>
              </a:ext>
            </a:extLst>
          </p:cNvPr>
          <p:cNvSpPr txBox="1"/>
          <p:nvPr/>
        </p:nvSpPr>
        <p:spPr>
          <a:xfrm>
            <a:off x="6604241" y="167318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444440-10AC-4DA1-B497-4566B2E9F284}"/>
              </a:ext>
            </a:extLst>
          </p:cNvPr>
          <p:cNvSpPr txBox="1"/>
          <p:nvPr/>
        </p:nvSpPr>
        <p:spPr>
          <a:xfrm>
            <a:off x="7353300" y="2399825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05DF43B-3853-4399-9143-8BC3875E6F4F}"/>
              </a:ext>
            </a:extLst>
          </p:cNvPr>
          <p:cNvSpPr/>
          <p:nvPr/>
        </p:nvSpPr>
        <p:spPr>
          <a:xfrm>
            <a:off x="6660899" y="3146151"/>
            <a:ext cx="362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C716B7-9560-401D-81FE-7AD32F11FC23}"/>
              </a:ext>
            </a:extLst>
          </p:cNvPr>
          <p:cNvSpPr txBox="1"/>
          <p:nvPr/>
        </p:nvSpPr>
        <p:spPr>
          <a:xfrm>
            <a:off x="5844550" y="2001218"/>
            <a:ext cx="5790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ym typeface="Symbol" panose="05050102010706020507" pitchFamily="18" charset="2"/>
              </a:rPr>
              <a:t> c</a:t>
            </a:r>
            <a:r>
              <a:rPr lang="en-US" sz="2000" baseline="-25000" dirty="0">
                <a:sym typeface="Symbol" panose="05050102010706020507" pitchFamily="18" charset="2"/>
              </a:rPr>
              <a:t>1</a:t>
            </a:r>
            <a:endParaRPr lang="en-US" sz="2000" baseline="-25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BFA622B-FD2E-440B-B804-C68E343FDFC2}"/>
              </a:ext>
            </a:extLst>
          </p:cNvPr>
          <p:cNvSpPr/>
          <p:nvPr/>
        </p:nvSpPr>
        <p:spPr>
          <a:xfrm>
            <a:off x="6708897" y="2642815"/>
            <a:ext cx="5790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ym typeface="Symbol" panose="05050102010706020507" pitchFamily="18" charset="2"/>
              </a:rPr>
              <a:t> c</a:t>
            </a:r>
            <a:r>
              <a:rPr lang="en-US" sz="2000" baseline="-25000" dirty="0">
                <a:sym typeface="Symbol" panose="05050102010706020507" pitchFamily="18" charset="2"/>
              </a:rPr>
              <a:t>2</a:t>
            </a:r>
            <a:endParaRPr lang="en-US" sz="2000" baseline="-25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D21E2EB-D781-4D83-9FE0-26A33FFBCE45}"/>
              </a:ext>
            </a:extLst>
          </p:cNvPr>
          <p:cNvSpPr/>
          <p:nvPr/>
        </p:nvSpPr>
        <p:spPr>
          <a:xfrm>
            <a:off x="5819891" y="3376748"/>
            <a:ext cx="5790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ym typeface="Symbol" panose="05050102010706020507" pitchFamily="18" charset="2"/>
              </a:rPr>
              <a:t> c</a:t>
            </a:r>
            <a:r>
              <a:rPr lang="en-US" sz="2000" baseline="-25000" dirty="0">
                <a:sym typeface="Symbol" panose="05050102010706020507" pitchFamily="18" charset="2"/>
              </a:rPr>
              <a:t>3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23377825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4AB47-6526-4AAE-AC23-84BE578F5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Prestige data: </a:t>
            </a:r>
            <a:r>
              <a:rPr lang="en-US" dirty="0" err="1"/>
              <a:t>rpart</a:t>
            </a:r>
            <a:r>
              <a:rPr lang="en-US" dirty="0"/>
              <a:t> tree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FD5E5B-85BD-4C24-A74B-CB0304737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8FD9DF-6E13-4F8F-B720-359174261311}"/>
              </a:ext>
            </a:extLst>
          </p:cNvPr>
          <p:cNvSpPr txBox="1"/>
          <p:nvPr/>
        </p:nvSpPr>
        <p:spPr>
          <a:xfrm>
            <a:off x="457200" y="1371600"/>
            <a:ext cx="8229600" cy="4247317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&gt; library(</a:t>
            </a:r>
            <a:r>
              <a:rPr lang="en-US" dirty="0" err="1"/>
              <a:t>rpart</a:t>
            </a:r>
            <a:r>
              <a:rPr lang="en-US" dirty="0"/>
              <a:t>)               </a:t>
            </a:r>
            <a:r>
              <a:rPr lang="en-US" dirty="0">
                <a:solidFill>
                  <a:srgbClr val="00B050"/>
                </a:solidFill>
              </a:rPr>
              <a:t># calculating regression trees</a:t>
            </a:r>
          </a:p>
          <a:p>
            <a:r>
              <a:rPr lang="en-US" dirty="0"/>
              <a:t>&gt; library(</a:t>
            </a:r>
            <a:r>
              <a:rPr lang="en-US" dirty="0" err="1"/>
              <a:t>rpart.plot</a:t>
            </a:r>
            <a:r>
              <a:rPr lang="en-US" dirty="0"/>
              <a:t>)       </a:t>
            </a:r>
            <a:r>
              <a:rPr lang="en-US" dirty="0">
                <a:solidFill>
                  <a:srgbClr val="00B050"/>
                </a:solidFill>
              </a:rPr>
              <a:t># plotting regression trees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rmod</a:t>
            </a:r>
            <a:r>
              <a:rPr lang="en-US" dirty="0"/>
              <a:t> &lt;- </a:t>
            </a:r>
            <a:r>
              <a:rPr lang="en-US" dirty="0" err="1"/>
              <a:t>rpart</a:t>
            </a:r>
            <a:r>
              <a:rPr lang="en-US" dirty="0"/>
              <a:t>(prestige ~ education + income + women + type, </a:t>
            </a:r>
          </a:p>
          <a:p>
            <a:r>
              <a:rPr lang="en-US" dirty="0"/>
              <a:t>              data=Prestige,</a:t>
            </a:r>
          </a:p>
          <a:p>
            <a:r>
              <a:rPr lang="en-US" dirty="0"/>
              <a:t>              method = "</a:t>
            </a:r>
            <a:r>
              <a:rPr lang="en-US" dirty="0" err="1"/>
              <a:t>anova</a:t>
            </a:r>
            <a:r>
              <a:rPr lang="en-US" dirty="0"/>
              <a:t>")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rpart.rules</a:t>
            </a:r>
            <a:r>
              <a:rPr lang="en-US" dirty="0"/>
              <a:t>(</a:t>
            </a:r>
            <a:r>
              <a:rPr lang="en-US" dirty="0" err="1"/>
              <a:t>rmod</a:t>
            </a:r>
            <a:r>
              <a:rPr lang="en-US" dirty="0"/>
              <a:t>)         </a:t>
            </a:r>
            <a:r>
              <a:rPr lang="en-US" dirty="0">
                <a:solidFill>
                  <a:srgbClr val="00B050"/>
                </a:solidFill>
              </a:rPr>
              <a:t># print prediction rules</a:t>
            </a:r>
          </a:p>
          <a:p>
            <a:r>
              <a:rPr lang="en-US" dirty="0"/>
              <a:t> prestige                                                    </a:t>
            </a:r>
          </a:p>
          <a:p>
            <a:r>
              <a:rPr lang="en-US" dirty="0"/>
              <a:t>       24 when education &lt;  10           &amp; income &lt;  3600        </a:t>
            </a:r>
          </a:p>
          <a:p>
            <a:r>
              <a:rPr lang="en-US" dirty="0"/>
              <a:t>       33 when education &lt;  10           &amp; income is 3600 to 6078</a:t>
            </a:r>
          </a:p>
          <a:p>
            <a:r>
              <a:rPr lang="en-US" dirty="0"/>
              <a:t>       41 when education is 10 to 12 &amp; income &lt;  6078        </a:t>
            </a:r>
          </a:p>
          <a:p>
            <a:r>
              <a:rPr lang="en-US" dirty="0"/>
              <a:t>       46 when education &lt;  12           &amp; income &gt;=         6078</a:t>
            </a:r>
          </a:p>
          <a:p>
            <a:r>
              <a:rPr lang="en-US" dirty="0"/>
              <a:t>       63 when education is 12 to 14                         </a:t>
            </a:r>
          </a:p>
          <a:p>
            <a:r>
              <a:rPr lang="en-US" dirty="0"/>
              <a:t>       73 when education &gt;=       14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0201845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4F5E-65E3-4FB7-A483-89855DA17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Prestige data: </a:t>
            </a:r>
            <a:r>
              <a:rPr lang="en-US" dirty="0" err="1"/>
              <a:t>rpart</a:t>
            </a:r>
            <a:r>
              <a:rPr lang="en-US" dirty="0"/>
              <a:t> tree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663371-1D5B-4C94-9B53-318C339DF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46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E173FF5-B7C3-426B-A5C6-0D7AA3EF8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68790"/>
            <a:ext cx="7581714" cy="46145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A4D1E0-B34C-4BF6-BD4D-C9922B31479E}"/>
              </a:ext>
            </a:extLst>
          </p:cNvPr>
          <p:cNvSpPr txBox="1"/>
          <p:nvPr/>
        </p:nvSpPr>
        <p:spPr>
          <a:xfrm>
            <a:off x="457200" y="1219200"/>
            <a:ext cx="8229600" cy="461665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dirty="0" err="1"/>
              <a:t>rpart.plot</a:t>
            </a:r>
            <a:r>
              <a:rPr lang="en-US" sz="2400" dirty="0"/>
              <a:t>(</a:t>
            </a:r>
            <a:r>
              <a:rPr lang="en-US" sz="2400" dirty="0" err="1"/>
              <a:t>rmod</a:t>
            </a:r>
            <a:r>
              <a:rPr lang="en-US" sz="2400" dirty="0"/>
              <a:t>, prefix="prestige=")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5FE1CB-EEC0-4EBE-8594-FE12288D54F2}"/>
              </a:ext>
            </a:extLst>
          </p:cNvPr>
          <p:cNvCxnSpPr/>
          <p:nvPr/>
        </p:nvCxnSpPr>
        <p:spPr>
          <a:xfrm flipH="1">
            <a:off x="1295400" y="2133600"/>
            <a:ext cx="2057400" cy="18288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5540056-CC96-45ED-8066-BFE4D1F674F1}"/>
              </a:ext>
            </a:extLst>
          </p:cNvPr>
          <p:cNvSpPr txBox="1"/>
          <p:nvPr/>
        </p:nvSpPr>
        <p:spPr>
          <a:xfrm>
            <a:off x="1287332" y="21336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lower on predictors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DBA7496-D5C8-42ED-8631-B9D20A9F1729}"/>
              </a:ext>
            </a:extLst>
          </p:cNvPr>
          <p:cNvCxnSpPr/>
          <p:nvPr/>
        </p:nvCxnSpPr>
        <p:spPr>
          <a:xfrm>
            <a:off x="6553200" y="1968790"/>
            <a:ext cx="1524000" cy="107921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FD4D24D-D7CE-4E25-B2E5-3C64D9CF0C1E}"/>
              </a:ext>
            </a:extLst>
          </p:cNvPr>
          <p:cNvSpPr/>
          <p:nvPr/>
        </p:nvSpPr>
        <p:spPr>
          <a:xfrm>
            <a:off x="7302649" y="1968790"/>
            <a:ext cx="13413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higher on predictors</a:t>
            </a:r>
          </a:p>
        </p:txBody>
      </p:sp>
    </p:spTree>
    <p:extLst>
      <p:ext uri="{BB962C8B-B14F-4D97-AF65-F5344CB8AC3E}">
        <p14:creationId xmlns:p14="http://schemas.microsoft.com/office/powerpoint/2010/main" val="2713570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 plots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linear model,                   assumes:</a:t>
            </a:r>
          </a:p>
          <a:p>
            <a:pPr lvl="1"/>
            <a:r>
              <a:rPr lang="en-US" sz="2400" dirty="0"/>
              <a:t>Residuals, </a:t>
            </a:r>
            <a:r>
              <a:rPr lang="en-US" sz="2400" dirty="0">
                <a:sym typeface="Symbol"/>
              </a:rPr>
              <a:t>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/>
              <a:t> are normally distributed, </a:t>
            </a:r>
            <a:r>
              <a:rPr lang="en-US" sz="2400" dirty="0">
                <a:sym typeface="Symbol"/>
              </a:rPr>
              <a:t>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/>
              <a:t> ~ N(0,</a:t>
            </a:r>
            <a:r>
              <a:rPr lang="en-US" sz="2400" dirty="0">
                <a:sym typeface="Symbol"/>
              </a:rPr>
              <a:t></a:t>
            </a:r>
            <a:r>
              <a:rPr lang="en-US" sz="2400" baseline="30000" dirty="0">
                <a:sym typeface="Symbol"/>
              </a:rPr>
              <a:t>2</a:t>
            </a:r>
            <a:r>
              <a:rPr lang="en-US" sz="2400" dirty="0">
                <a:sym typeface="Symbol"/>
              </a:rPr>
              <a:t>)</a:t>
            </a:r>
          </a:p>
          <a:p>
            <a:pPr lvl="1"/>
            <a:r>
              <a:rPr lang="en-US" sz="2400" dirty="0">
                <a:sym typeface="Symbol"/>
              </a:rPr>
              <a:t>(Normality not required for </a:t>
            </a:r>
            <a:r>
              <a:rPr lang="en-US" sz="2400" b="1" dirty="0" err="1">
                <a:sym typeface="Symbol"/>
              </a:rPr>
              <a:t>X</a:t>
            </a:r>
            <a:r>
              <a:rPr lang="en-US" sz="2400" dirty="0" err="1">
                <a:sym typeface="Symbol"/>
              </a:rPr>
              <a:t>s</a:t>
            </a:r>
            <a:r>
              <a:rPr lang="en-US" sz="2400" dirty="0">
                <a:sym typeface="Symbol"/>
              </a:rPr>
              <a:t>)</a:t>
            </a:r>
          </a:p>
          <a:p>
            <a:pPr lvl="1"/>
            <a:r>
              <a:rPr lang="en-US" sz="2400" dirty="0">
                <a:sym typeface="Symbol"/>
              </a:rPr>
              <a:t>Constant variance, </a:t>
            </a:r>
            <a:r>
              <a:rPr lang="en-US" sz="2400" dirty="0" err="1">
                <a:sym typeface="Symbol"/>
              </a:rPr>
              <a:t>Var</a:t>
            </a:r>
            <a:r>
              <a:rPr lang="en-US" sz="2400" dirty="0">
                <a:sym typeface="Symbol"/>
              </a:rPr>
              <a:t>(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>
                <a:sym typeface="Symbol"/>
              </a:rPr>
              <a:t>) = </a:t>
            </a:r>
            <a:r>
              <a:rPr lang="en-US" sz="2400" baseline="30000" dirty="0">
                <a:sym typeface="Symbol"/>
              </a:rPr>
              <a:t>2</a:t>
            </a:r>
          </a:p>
          <a:p>
            <a:pPr lvl="1"/>
            <a:r>
              <a:rPr lang="en-US" sz="2400" dirty="0">
                <a:sym typeface="Symbol"/>
              </a:rPr>
              <a:t>Observations </a:t>
            </a:r>
            <a:r>
              <a:rPr lang="en-US" sz="2400" dirty="0" err="1">
                <a:sym typeface="Symbol"/>
              </a:rPr>
              <a:t>y</a:t>
            </a:r>
            <a:r>
              <a:rPr lang="en-US" sz="2400" baseline="-25000" dirty="0" err="1">
                <a:sym typeface="Symbol"/>
              </a:rPr>
              <a:t>i</a:t>
            </a:r>
            <a:r>
              <a:rPr lang="en-US" sz="2400" dirty="0">
                <a:sym typeface="Symbol"/>
              </a:rPr>
              <a:t> are statistically independent</a:t>
            </a:r>
          </a:p>
          <a:p>
            <a:r>
              <a:rPr lang="en-US" sz="2800" dirty="0">
                <a:sym typeface="Symbol"/>
              </a:rPr>
              <a:t>Violations  inferences may not be valid</a:t>
            </a:r>
          </a:p>
          <a:p>
            <a:r>
              <a:rPr lang="en-US" sz="2800" dirty="0">
                <a:sym typeface="Symbol"/>
              </a:rPr>
              <a:t>A variety of plots can diagnose all these problems</a:t>
            </a:r>
          </a:p>
          <a:p>
            <a:r>
              <a:rPr lang="en-US" sz="2800" dirty="0">
                <a:sym typeface="Symbol"/>
              </a:rPr>
              <a:t>Other methods (</a:t>
            </a:r>
            <a:r>
              <a:rPr lang="en-US" sz="2800" dirty="0" err="1">
                <a:sym typeface="Symbol"/>
              </a:rPr>
              <a:t>boxCox</a:t>
            </a:r>
            <a:r>
              <a:rPr lang="en-US" sz="2800" dirty="0">
                <a:sym typeface="Symbol"/>
              </a:rPr>
              <a:t>, </a:t>
            </a:r>
            <a:r>
              <a:rPr lang="en-US" sz="2800" dirty="0" err="1">
                <a:sym typeface="Symbol"/>
              </a:rPr>
              <a:t>boxTidwell</a:t>
            </a:r>
            <a:r>
              <a:rPr lang="en-US" sz="2800" dirty="0">
                <a:sym typeface="Symbol"/>
              </a:rPr>
              <a:t>) diagnose the need for transformations of </a:t>
            </a:r>
            <a:r>
              <a:rPr lang="en-US" sz="2800" b="1" dirty="0">
                <a:sym typeface="Symbol"/>
              </a:rPr>
              <a:t>y</a:t>
            </a:r>
            <a:r>
              <a:rPr lang="en-US" sz="2800" dirty="0">
                <a:sym typeface="Symbol"/>
              </a:rPr>
              <a:t> or </a:t>
            </a:r>
            <a:r>
              <a:rPr lang="en-US" sz="2800" b="1" dirty="0" err="1">
                <a:sym typeface="Symbol"/>
              </a:rPr>
              <a:t>X</a:t>
            </a:r>
            <a:r>
              <a:rPr lang="en-US" sz="2800" dirty="0" err="1">
                <a:sym typeface="Symbol"/>
              </a:rPr>
              <a:t>s</a:t>
            </a:r>
            <a:r>
              <a:rPr lang="en-US" sz="2800" dirty="0">
                <a:sym typeface="Symbol"/>
              </a:rPr>
              <a:t>.</a:t>
            </a:r>
            <a:endParaRPr lang="en-US" sz="2800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7026685"/>
              </p:ext>
            </p:extLst>
          </p:nvPr>
        </p:nvGraphicFramePr>
        <p:xfrm>
          <a:off x="3886200" y="1181104"/>
          <a:ext cx="1400176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" name="Equation" r:id="rId3" imgW="622080" imgH="203040" progId="Equation.DSMT4">
                  <p:embed/>
                </p:oleObj>
              </mc:Choice>
              <mc:Fallback>
                <p:oleObj name="Equation" r:id="rId3" imgW="6220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86200" y="1181104"/>
                        <a:ext cx="1400176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93798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440" y="2133600"/>
            <a:ext cx="5505450" cy="44529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“regression quartet”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In R, plotting a </a:t>
            </a:r>
            <a:r>
              <a:rPr lang="en-US" altLang="en-US" b="1" dirty="0">
                <a:latin typeface="Courier New" pitchFamily="49" charset="0"/>
              </a:rPr>
              <a:t>lm</a:t>
            </a:r>
            <a:r>
              <a:rPr lang="en-US" altLang="en-US" dirty="0"/>
              <a:t> model object </a:t>
            </a:r>
            <a:r>
              <a:rPr lang="en-US" altLang="en-US" dirty="0">
                <a:cs typeface="Arial" charset="0"/>
                <a:sym typeface="Symbol"/>
              </a:rPr>
              <a:t></a:t>
            </a:r>
            <a:r>
              <a:rPr lang="en-US" altLang="en-US" dirty="0">
                <a:cs typeface="Arial" charset="0"/>
              </a:rPr>
              <a:t> the “regression quartet” of plots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2369" y="1644134"/>
            <a:ext cx="4384431" cy="369332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da-DK" dirty="0">
                <a:latin typeface="Lucida Console" pitchFamily="49" charset="0"/>
              </a:rPr>
              <a:t>plot(mod1, lwd=2, cex.lab=1.4)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514600"/>
            <a:ext cx="2743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❶</a:t>
            </a:r>
            <a:r>
              <a:rPr lang="en-US" sz="1400" dirty="0"/>
              <a:t> </a:t>
            </a:r>
            <a:r>
              <a:rPr lang="en-US" sz="1600" dirty="0"/>
              <a:t>Residuals: should be flat vs. fitted values</a:t>
            </a:r>
          </a:p>
          <a:p>
            <a:endParaRPr lang="en-US" sz="1600" dirty="0"/>
          </a:p>
          <a:p>
            <a:r>
              <a:rPr lang="en-US" sz="1400" b="1" dirty="0">
                <a:solidFill>
                  <a:srgbClr val="FF0000"/>
                </a:solidFill>
              </a:rPr>
              <a:t>❷</a:t>
            </a:r>
            <a:r>
              <a:rPr lang="en-US" sz="1400" dirty="0"/>
              <a:t> </a:t>
            </a:r>
            <a:r>
              <a:rPr lang="en-US" sz="1600" dirty="0"/>
              <a:t>Q-Q plot: should follow the 45</a:t>
            </a:r>
            <a:r>
              <a:rPr lang="en-US" sz="1600" baseline="30000" dirty="0"/>
              <a:t>o</a:t>
            </a:r>
            <a:r>
              <a:rPr lang="en-US" sz="1600" dirty="0"/>
              <a:t> line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4724400"/>
            <a:ext cx="25908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❸</a:t>
            </a:r>
            <a:r>
              <a:rPr lang="en-US" sz="1400" dirty="0"/>
              <a:t> </a:t>
            </a:r>
            <a:r>
              <a:rPr lang="en-US" sz="1600" dirty="0"/>
              <a:t>Scale-location: should be flat if constant variance</a:t>
            </a:r>
          </a:p>
          <a:p>
            <a:endParaRPr lang="en-US" sz="1600" dirty="0"/>
          </a:p>
          <a:p>
            <a:r>
              <a:rPr lang="en-US" sz="1400" b="1" dirty="0">
                <a:solidFill>
                  <a:srgbClr val="FF0000"/>
                </a:solidFill>
              </a:rPr>
              <a:t>❹</a:t>
            </a:r>
            <a:r>
              <a:rPr lang="en-US" sz="1400" dirty="0"/>
              <a:t> </a:t>
            </a:r>
            <a:r>
              <a:rPr lang="en-US" sz="1600" dirty="0" err="1"/>
              <a:t>Resids</a:t>
            </a:r>
            <a:r>
              <a:rPr lang="en-US" sz="1600" dirty="0"/>
              <a:t> vs. leverage: can show influential observations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10000" y="2206823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❶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32685" y="2209754"/>
            <a:ext cx="509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❷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0" y="443713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53200" y="4416623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❹</a:t>
            </a:r>
          </a:p>
        </p:txBody>
      </p:sp>
    </p:spTree>
    <p:extLst>
      <p:ext uri="{BB962C8B-B14F-4D97-AF65-F5344CB8AC3E}">
        <p14:creationId xmlns:p14="http://schemas.microsoft.com/office/powerpoint/2010/main" val="277674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779F5-5399-47E4-8943-F375A2D48C2F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Unusual data: Leverage &amp; Influence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1"/>
            <a:ext cx="8382000" cy="3200399"/>
          </a:xfrm>
        </p:spPr>
        <p:txBody>
          <a:bodyPr>
            <a:normAutofit lnSpcReduction="10000"/>
          </a:bodyPr>
          <a:lstStyle/>
          <a:p>
            <a:r>
              <a:rPr lang="en-US" altLang="en-US" sz="2000" dirty="0"/>
              <a:t>“Unusual” observations can have dramatic effects on least-squares estimates in linear models</a:t>
            </a:r>
          </a:p>
          <a:p>
            <a:r>
              <a:rPr lang="en-US" altLang="en-US" sz="2000" dirty="0"/>
              <a:t>Three archetypal cases:</a:t>
            </a:r>
          </a:p>
          <a:p>
            <a:pPr lvl="1"/>
            <a:r>
              <a:rPr lang="en-US" altLang="en-US" sz="1800" dirty="0"/>
              <a:t>Typical X (low leverage), bad fit        -- Not much harm</a:t>
            </a:r>
          </a:p>
          <a:p>
            <a:pPr lvl="1"/>
            <a:r>
              <a:rPr lang="en-US" altLang="en-US" sz="1800" dirty="0"/>
              <a:t>Unusual X (high leverage), good fit   -- Not much harm</a:t>
            </a:r>
          </a:p>
          <a:p>
            <a:pPr lvl="1"/>
            <a:r>
              <a:rPr lang="en-US" altLang="en-US" sz="1800" dirty="0"/>
              <a:t>Unusual X (high leverage), bad fit     -- </a:t>
            </a:r>
            <a:r>
              <a:rPr lang="en-US" altLang="en-US" sz="1800" dirty="0">
                <a:solidFill>
                  <a:srgbClr val="FF0000"/>
                </a:solidFill>
              </a:rPr>
              <a:t>BAD, BAD, BAD</a:t>
            </a:r>
          </a:p>
          <a:p>
            <a:r>
              <a:rPr lang="en-US" altLang="en-US" sz="2000" dirty="0"/>
              <a:t>Influential observations: unusual in </a:t>
            </a:r>
            <a:r>
              <a:rPr lang="en-US" altLang="en-US" sz="2000" i="1" dirty="0">
                <a:solidFill>
                  <a:srgbClr val="0000FF"/>
                </a:solidFill>
              </a:rPr>
              <a:t>both</a:t>
            </a:r>
            <a:r>
              <a:rPr lang="en-US" altLang="en-US" sz="2000" dirty="0"/>
              <a:t> X &amp; Y</a:t>
            </a:r>
          </a:p>
          <a:p>
            <a:r>
              <a:rPr lang="en-US" altLang="en-US" sz="2000" dirty="0"/>
              <a:t>Heuristic formula:</a:t>
            </a:r>
          </a:p>
          <a:p>
            <a:pPr lvl="2">
              <a:buFontTx/>
              <a:buNone/>
            </a:pPr>
            <a:r>
              <a:rPr lang="en-US" altLang="en-US" sz="2000" dirty="0"/>
              <a:t>	</a:t>
            </a:r>
            <a:r>
              <a:rPr lang="en-US" altLang="en-US" dirty="0"/>
              <a:t>Influence = X leverage x Y residual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7" y="4271585"/>
            <a:ext cx="2726667" cy="208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882" y="4281585"/>
            <a:ext cx="2753334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334" y="4281585"/>
            <a:ext cx="2720001" cy="206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97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Cucumbers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3022858" cy="4915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870" y="4495800"/>
            <a:ext cx="3200000" cy="18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29" y="152400"/>
            <a:ext cx="1614488" cy="10743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67200" y="1524000"/>
            <a:ext cx="441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 of a one model for authoritarian aggression</a:t>
            </a:r>
          </a:p>
          <a:p>
            <a:endParaRPr lang="en-US" dirty="0"/>
          </a:p>
          <a:p>
            <a:r>
              <a:rPr lang="en-US" dirty="0"/>
              <a:t>The information is overwhelmed by footnotes &amp; significance **stars** </a:t>
            </a:r>
          </a:p>
        </p:txBody>
      </p:sp>
    </p:spTree>
    <p:extLst>
      <p:ext uri="{BB962C8B-B14F-4D97-AF65-F5344CB8AC3E}">
        <p14:creationId xmlns:p14="http://schemas.microsoft.com/office/powerpoint/2010/main" val="25046526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191000" y="2819400"/>
            <a:ext cx="4114800" cy="609600"/>
          </a:xfrm>
          <a:prstGeom prst="rect">
            <a:avLst/>
          </a:prstGeom>
          <a:gradFill flip="none" rotWithShape="1">
            <a:gsLst>
              <a:gs pos="0">
                <a:srgbClr val="FFF200"/>
              </a:gs>
              <a:gs pos="45000">
                <a:srgbClr val="FF7A00"/>
              </a:gs>
              <a:gs pos="97000">
                <a:srgbClr val="FF0300"/>
              </a:gs>
              <a:gs pos="99000">
                <a:srgbClr val="4D0808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362200"/>
            <a:ext cx="5181600" cy="419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Influence (Cook’s D) measures impact of individual obs. on coefficients, fitted values</a:t>
            </a:r>
          </a:p>
          <a:p>
            <a:endParaRPr lang="en-US" dirty="0"/>
          </a:p>
          <a:p>
            <a:r>
              <a:rPr lang="en-US" dirty="0"/>
              <a:t>Influence </a:t>
            </a:r>
            <a:r>
              <a:rPr lang="en-US" dirty="0">
                <a:sym typeface="Symbol"/>
              </a:rPr>
              <a:t> Residual (y -ŷ) × Hat-value 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3470328"/>
              </p:ext>
            </p:extLst>
          </p:nvPr>
        </p:nvGraphicFramePr>
        <p:xfrm>
          <a:off x="4191000" y="1710173"/>
          <a:ext cx="1066801" cy="480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6" name="Equation" r:id="rId4" imgW="507960" imgH="228600" progId="Equation.DSMT4">
                  <p:embed/>
                </p:oleObj>
              </mc:Choice>
              <mc:Fallback>
                <p:oleObj name="Equation" r:id="rId4" imgW="5079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91000" y="1710173"/>
                        <a:ext cx="1066801" cy="480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107223" y="3244334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fit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07223" y="56388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fit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67600" y="1713860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High leverage</a:t>
            </a:r>
          </a:p>
        </p:txBody>
      </p:sp>
      <p:cxnSp>
        <p:nvCxnSpPr>
          <p:cNvPr id="13" name="Straight Arrow Connector 12"/>
          <p:cNvCxnSpPr>
            <a:endCxn id="9" idx="3"/>
          </p:cNvCxnSpPr>
          <p:nvPr/>
        </p:nvCxnSpPr>
        <p:spPr>
          <a:xfrm>
            <a:off x="2971800" y="3429000"/>
            <a:ext cx="583223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971800" y="5843981"/>
            <a:ext cx="583223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968762" y="2201953"/>
            <a:ext cx="0" cy="389319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Callout 17"/>
          <p:cNvSpPr/>
          <p:nvPr/>
        </p:nvSpPr>
        <p:spPr>
          <a:xfrm>
            <a:off x="7968762" y="2590800"/>
            <a:ext cx="762000" cy="533400"/>
          </a:xfrm>
          <a:prstGeom prst="wedgeEllipseCallout">
            <a:avLst>
              <a:gd name="adj1" fmla="val -33525"/>
              <a:gd name="adj2" fmla="val 87225"/>
            </a:avLst>
          </a:prstGeom>
          <a:solidFill>
            <a:srgbClr val="FFFF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968762" y="258563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High influence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3400" y="239661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Bubble size ~ influence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3400" y="4114800"/>
            <a:ext cx="2438400" cy="30777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Lucida Console" pitchFamily="49" charset="0"/>
              </a:rPr>
              <a:t>influencePlot</a:t>
            </a:r>
            <a:r>
              <a:rPr lang="en-US" sz="1400" dirty="0">
                <a:latin typeface="Lucida Console" pitchFamily="49" charset="0"/>
              </a:rPr>
              <a:t>(mod1)</a:t>
            </a:r>
          </a:p>
        </p:txBody>
      </p:sp>
    </p:spTree>
    <p:extLst>
      <p:ext uri="{BB962C8B-B14F-4D97-AF65-F5344CB8AC3E}">
        <p14:creationId xmlns:p14="http://schemas.microsoft.com/office/powerpoint/2010/main" val="6187558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DC70E-3B81-48ED-BE2B-A861EB0E611E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Model diagnosis: Influence in regression</a:t>
            </a:r>
          </a:p>
        </p:txBody>
      </p:sp>
      <p:pic>
        <p:nvPicPr>
          <p:cNvPr id="39941" name="Picture 5" descr="duncinfl3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76650" y="2209800"/>
            <a:ext cx="5467350" cy="41005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9943" name="Text Box 7"/>
          <p:cNvSpPr txBox="1">
            <a:spLocks noChangeArrowheads="1"/>
          </p:cNvSpPr>
          <p:nvPr/>
        </p:nvSpPr>
        <p:spPr bwMode="auto">
          <a:xfrm>
            <a:off x="457200" y="1600200"/>
            <a:ext cx="815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/>
              <a:t>Multiple regression model: prestige ~ income + education</a:t>
            </a:r>
          </a:p>
        </p:txBody>
      </p:sp>
      <p:sp>
        <p:nvSpPr>
          <p:cNvPr id="39944" name="Text Box 8"/>
          <p:cNvSpPr txBox="1">
            <a:spLocks noChangeArrowheads="1"/>
          </p:cNvSpPr>
          <p:nvPr/>
        </p:nvSpPr>
        <p:spPr bwMode="auto">
          <a:xfrm>
            <a:off x="304800" y="2667000"/>
            <a:ext cx="3276600" cy="229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 dirty="0">
                <a:solidFill>
                  <a:srgbClr val="0000FF"/>
                </a:solidFill>
              </a:rPr>
              <a:t>Influence plots</a:t>
            </a:r>
            <a:r>
              <a:rPr lang="en-US" altLang="en-US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can show: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model residual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leverage (potential impact)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influence ~ residual x leverage (Cook D statistic)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/>
              <a:t> contour map of influence</a:t>
            </a:r>
          </a:p>
        </p:txBody>
      </p:sp>
    </p:spTree>
    <p:extLst>
      <p:ext uri="{BB962C8B-B14F-4D97-AF65-F5344CB8AC3E}">
        <p14:creationId xmlns:p14="http://schemas.microsoft.com/office/powerpoint/2010/main" val="32067963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269" y="3077312"/>
            <a:ext cx="4053334" cy="344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Spread-level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05000"/>
          </a:xfrm>
        </p:spPr>
        <p:txBody>
          <a:bodyPr/>
          <a:lstStyle/>
          <a:p>
            <a:r>
              <a:rPr lang="en-US" dirty="0"/>
              <a:t>To diagnose non-constant variance, plot:</a:t>
            </a:r>
          </a:p>
          <a:p>
            <a:pPr lvl="1"/>
            <a:r>
              <a:rPr lang="en-US" sz="2000" dirty="0"/>
              <a:t>log |Std. residual| vs. log (x)</a:t>
            </a:r>
          </a:p>
          <a:p>
            <a:pPr lvl="1"/>
            <a:r>
              <a:rPr lang="en-US" sz="2000" dirty="0"/>
              <a:t>log (IQR) </a:t>
            </a:r>
            <a:r>
              <a:rPr lang="en-US" sz="2000" dirty="0" err="1"/>
              <a:t>vs</a:t>
            </a:r>
            <a:r>
              <a:rPr lang="en-US" sz="2000" dirty="0"/>
              <a:t> log (median)    [for grouped data]</a:t>
            </a:r>
          </a:p>
          <a:p>
            <a:r>
              <a:rPr lang="en-US" sz="2400" dirty="0"/>
              <a:t>If </a:t>
            </a:r>
            <a:r>
              <a:rPr lang="en-US" sz="2400" dirty="0">
                <a:sym typeface="Symbol"/>
              </a:rPr>
              <a:t> </a:t>
            </a:r>
            <a:r>
              <a:rPr lang="en-US" sz="2400" dirty="0"/>
              <a:t>linear w/ slope b, transform y </a:t>
            </a:r>
            <a:r>
              <a:rPr lang="en-US" sz="2400" dirty="0">
                <a:sym typeface="Symbol"/>
              </a:rPr>
              <a:t> y </a:t>
            </a:r>
            <a:r>
              <a:rPr lang="en-US" sz="2400" baseline="30000" dirty="0">
                <a:sym typeface="Symbol"/>
              </a:rPr>
              <a:t>(1-b)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9600" y="33528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Symbol"/>
              </a:rPr>
              <a:t>Artificial data, generated so  ~ x 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b </a:t>
            </a:r>
            <a:r>
              <a:rPr lang="en-US" dirty="0">
                <a:sym typeface="Symbol"/>
              </a:rPr>
              <a:t> 1  power = 0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ym typeface="Symbol"/>
              </a:rPr>
              <a:t> analyze log(y)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4028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64" y="3209192"/>
            <a:ext cx="5029200" cy="3619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Spread-level plot: baseball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3128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salary and batter performance from 1987 season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2546" y="1611928"/>
            <a:ext cx="8165118" cy="1384995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itchFamily="49" charset="0"/>
              </a:rPr>
              <a:t>data("Baseball", package="</a:t>
            </a:r>
            <a:r>
              <a:rPr lang="en-US" sz="1400" dirty="0" err="1">
                <a:latin typeface="Lucida Console" pitchFamily="49" charset="0"/>
              </a:rPr>
              <a:t>vcd</a:t>
            </a:r>
            <a:r>
              <a:rPr lang="en-US" sz="1400" dirty="0">
                <a:latin typeface="Lucida Console" pitchFamily="49" charset="0"/>
              </a:rPr>
              <a:t>")</a:t>
            </a:r>
          </a:p>
          <a:p>
            <a:r>
              <a:rPr lang="en-US" sz="1400" dirty="0">
                <a:latin typeface="Lucida Console" pitchFamily="49" charset="0"/>
              </a:rPr>
              <a:t>bb.mod &lt;- lm(sal87 ~ years + hits + runs + homeruns, data=Baseball)</a:t>
            </a:r>
          </a:p>
          <a:p>
            <a:r>
              <a:rPr lang="en-US" sz="1400" dirty="0" err="1">
                <a:latin typeface="Lucida Console" pitchFamily="49" charset="0"/>
              </a:rPr>
              <a:t>spreadLevelPlot</a:t>
            </a:r>
            <a:r>
              <a:rPr lang="en-US" sz="1400" dirty="0">
                <a:latin typeface="Lucida Console" pitchFamily="49" charset="0"/>
              </a:rPr>
              <a:t>(bb.mod, </a:t>
            </a:r>
            <a:r>
              <a:rPr lang="en-US" sz="1400" dirty="0" err="1">
                <a:latin typeface="Lucida Console" pitchFamily="49" charset="0"/>
              </a:rPr>
              <a:t>pch</a:t>
            </a:r>
            <a:r>
              <a:rPr lang="en-US" sz="1400" dirty="0">
                <a:latin typeface="Lucida Console" pitchFamily="49" charset="0"/>
              </a:rPr>
              <a:t>=16, </a:t>
            </a:r>
            <a:r>
              <a:rPr lang="en-US" sz="1400" dirty="0" err="1">
                <a:latin typeface="Lucida Console" pitchFamily="49" charset="0"/>
              </a:rPr>
              <a:t>lwd</a:t>
            </a:r>
            <a:r>
              <a:rPr lang="en-US" sz="1400" dirty="0">
                <a:latin typeface="Lucida Console" pitchFamily="49" charset="0"/>
              </a:rPr>
              <a:t>=3, </a:t>
            </a:r>
          </a:p>
          <a:p>
            <a:r>
              <a:rPr lang="en-US" sz="1400" dirty="0">
                <a:latin typeface="Lucida Console" pitchFamily="49" charset="0"/>
              </a:rPr>
              <a:t>                id=list(n=2))</a:t>
            </a:r>
          </a:p>
          <a:p>
            <a:endParaRPr lang="en-US" sz="1400" dirty="0">
              <a:latin typeface="Lucida Console" pitchFamily="49" charset="0"/>
            </a:endParaRPr>
          </a:p>
          <a:p>
            <a:r>
              <a:rPr lang="en-US" sz="1400" dirty="0">
                <a:latin typeface="Lucida Console" pitchFamily="49" charset="0"/>
              </a:rPr>
              <a:t>## </a:t>
            </a:r>
            <a:r>
              <a:rPr lang="en-US" sz="1400" dirty="0"/>
              <a:t>Suggested power transformation: 0.2609 </a:t>
            </a:r>
            <a:r>
              <a:rPr lang="en-US" sz="1400" dirty="0">
                <a:latin typeface="Lucida Console" pitchFamily="49" charset="0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733800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slope = .74 </a:t>
            </a:r>
            <a:r>
              <a:rPr lang="en-US" dirty="0">
                <a:sym typeface="Symbol"/>
              </a:rPr>
              <a:t> p = .26</a:t>
            </a:r>
          </a:p>
          <a:p>
            <a:endParaRPr lang="en-US" dirty="0">
              <a:sym typeface="Symbol"/>
            </a:endParaRPr>
          </a:p>
          <a:p>
            <a:r>
              <a:rPr lang="en-US" dirty="0">
                <a:cs typeface="Courier New" panose="02070309020205020404" pitchFamily="49" charset="0"/>
              </a:rPr>
              <a:t>i.e., y </a:t>
            </a:r>
            <a:r>
              <a:rPr lang="en-US" dirty="0">
                <a:sym typeface="Symbol"/>
              </a:rPr>
              <a:t> </a:t>
            </a:r>
            <a:r>
              <a:rPr lang="en-US" dirty="0">
                <a:cs typeface="Courier New" panose="02070309020205020404" pitchFamily="49" charset="0"/>
              </a:rPr>
              <a:t>log(y) or y</a:t>
            </a:r>
            <a:r>
              <a:rPr lang="en-US" baseline="30000" dirty="0">
                <a:cs typeface="Courier New" panose="02070309020205020404" pitchFamily="49" charset="0"/>
              </a:rPr>
              <a:t>1/4</a:t>
            </a:r>
          </a:p>
          <a:p>
            <a:endParaRPr lang="en-US" baseline="30000" dirty="0">
              <a:cs typeface="Courier New" panose="02070309020205020404" pitchFamily="49" charset="0"/>
            </a:endParaRPr>
          </a:p>
          <a:p>
            <a:endParaRPr lang="en-US" baseline="30000" dirty="0">
              <a:cs typeface="Courier New" panose="02070309020205020404" pitchFamily="49" charset="0"/>
            </a:endParaRPr>
          </a:p>
          <a:p>
            <a:r>
              <a:rPr lang="en-US" baseline="30000" dirty="0">
                <a:cs typeface="Courier New" panose="02070309020205020404" pitchFamily="49" charset="0"/>
              </a:rPr>
              <a:t>NB: both axes plotted on log scale</a:t>
            </a:r>
          </a:p>
        </p:txBody>
      </p:sp>
    </p:spTree>
    <p:extLst>
      <p:ext uri="{BB962C8B-B14F-4D97-AF65-F5344CB8AC3E}">
        <p14:creationId xmlns:p14="http://schemas.microsoft.com/office/powerpoint/2010/main" val="18735846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0526C-4188-4E84-96FE-DFE725A37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Box Cox transformation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2C604B-1FC4-403A-8917-4A87C9498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81600"/>
          </a:xfrm>
        </p:spPr>
        <p:txBody>
          <a:bodyPr>
            <a:normAutofit/>
          </a:bodyPr>
          <a:lstStyle/>
          <a:p>
            <a:r>
              <a:rPr lang="en-US" sz="2400" dirty="0"/>
              <a:t>Box &amp; Cox proposed to transform y to a power, y </a:t>
            </a:r>
            <a:r>
              <a:rPr lang="en-US" sz="2400" dirty="0">
                <a:sym typeface="Symbol" panose="05050102010706020507" pitchFamily="18" charset="2"/>
              </a:rPr>
              <a:t> y</a:t>
            </a:r>
            <a:r>
              <a:rPr lang="en-US" sz="2400" baseline="30000" dirty="0">
                <a:sym typeface="Symbol" panose="05050102010706020507" pitchFamily="18" charset="2"/>
              </a:rPr>
              <a:t>() </a:t>
            </a:r>
            <a:r>
              <a:rPr lang="en-US" sz="2400" dirty="0">
                <a:sym typeface="Symbol" panose="05050102010706020507" pitchFamily="18" charset="2"/>
              </a:rPr>
              <a:t>to minimize the residual SS (or maximize the likelihood)</a:t>
            </a:r>
          </a:p>
          <a:p>
            <a:pPr lvl="1"/>
            <a:r>
              <a:rPr lang="en-US" sz="2000" dirty="0">
                <a:sym typeface="Symbol" panose="05050102010706020507" pitchFamily="18" charset="2"/>
              </a:rPr>
              <a:t>Makes y</a:t>
            </a:r>
            <a:r>
              <a:rPr lang="en-US" sz="2000" baseline="30000" dirty="0">
                <a:sym typeface="Symbol" panose="05050102010706020507" pitchFamily="18" charset="2"/>
              </a:rPr>
              <a:t>() </a:t>
            </a:r>
            <a:r>
              <a:rPr lang="en-US" sz="2000" dirty="0">
                <a:sym typeface="Symbol" panose="05050102010706020507" pitchFamily="18" charset="2"/>
              </a:rPr>
              <a:t>more nearly normal</a:t>
            </a:r>
          </a:p>
          <a:p>
            <a:pPr lvl="1"/>
            <a:r>
              <a:rPr lang="en-US" sz="2000" dirty="0">
                <a:sym typeface="Symbol" panose="05050102010706020507" pitchFamily="18" charset="2"/>
              </a:rPr>
              <a:t>Makes y</a:t>
            </a:r>
            <a:r>
              <a:rPr lang="en-US" sz="2000" baseline="30000" dirty="0">
                <a:sym typeface="Symbol" panose="05050102010706020507" pitchFamily="18" charset="2"/>
              </a:rPr>
              <a:t>() </a:t>
            </a:r>
            <a:r>
              <a:rPr lang="en-US" sz="2000" dirty="0">
                <a:sym typeface="Symbol" panose="05050102010706020507" pitchFamily="18" charset="2"/>
              </a:rPr>
              <a:t>more nearly linear in with X</a:t>
            </a:r>
          </a:p>
          <a:p>
            <a:pPr lvl="1"/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7E17C-080A-404E-B4DC-4126A6763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54</a:t>
            </a:fld>
            <a:endParaRPr lang="en-US"/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C29C60E4-7CA9-4F5C-9E04-5843D1C389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322278"/>
            <a:ext cx="3368040" cy="16078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F6850F-334C-489F-8635-0BDDBDAF9674}"/>
              </a:ext>
            </a:extLst>
          </p:cNvPr>
          <p:cNvSpPr txBox="1"/>
          <p:nvPr/>
        </p:nvSpPr>
        <p:spPr>
          <a:xfrm>
            <a:off x="529590" y="3308104"/>
            <a:ext cx="35890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Formula for </a:t>
            </a:r>
            <a:r>
              <a:rPr lang="en-US" dirty="0">
                <a:sym typeface="Symbol" panose="05050102010706020507" pitchFamily="18" charset="2"/>
              </a:rPr>
              <a:t>y</a:t>
            </a:r>
            <a:r>
              <a:rPr lang="en-US" baseline="30000" dirty="0">
                <a:sym typeface="Symbol" panose="05050102010706020507" pitchFamily="18" charset="2"/>
              </a:rPr>
              <a:t>()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y</a:t>
            </a:r>
            <a:r>
              <a:rPr lang="en-US" sz="1600" baseline="30000" dirty="0">
                <a:sym typeface="Symbol" panose="05050102010706020507" pitchFamily="18" charset="2"/>
              </a:rPr>
              <a:t>(0)</a:t>
            </a:r>
            <a:r>
              <a:rPr lang="en-US" sz="1600" dirty="0"/>
              <a:t> : log</a:t>
            </a:r>
            <a:r>
              <a:rPr lang="en-US" sz="1600" baseline="-25000" dirty="0"/>
              <a:t>e</a:t>
            </a:r>
            <a:r>
              <a:rPr lang="en-US" sz="1600" dirty="0"/>
              <a:t>(y)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 &lt; 0: flip sign to keep same order</a:t>
            </a:r>
            <a:endParaRPr lang="en-US" sz="1600" dirty="0"/>
          </a:p>
        </p:txBody>
      </p:sp>
      <p:pic>
        <p:nvPicPr>
          <p:cNvPr id="11" name="Picture 10" descr="Text, table&#10;&#10;Description automatically generated">
            <a:extLst>
              <a:ext uri="{FF2B5EF4-FFF2-40B4-BE49-F238E27FC236}">
                <a16:creationId xmlns:a16="http://schemas.microsoft.com/office/drawing/2014/main" id="{E8FBB331-A71C-4D0C-B959-03C869735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684" y="4352281"/>
            <a:ext cx="3905250" cy="154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669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20FA0-3A9F-4695-A16D-74390C44F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Cars93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078E46-9486-4DFB-BD3E-740F1CCC3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0D76C-46FE-487A-B42D-3F95B12580A4}"/>
              </a:ext>
            </a:extLst>
          </p:cNvPr>
          <p:cNvSpPr txBox="1"/>
          <p:nvPr/>
        </p:nvSpPr>
        <p:spPr>
          <a:xfrm>
            <a:off x="457200" y="12192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does gas mileage (</a:t>
            </a:r>
            <a:r>
              <a:rPr lang="en-US" sz="2000" dirty="0" err="1"/>
              <a:t>MPG.city</a:t>
            </a:r>
            <a:r>
              <a:rPr lang="en-US" sz="2000" dirty="0"/>
              <a:t>) depend on vehicle weight?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104043-7953-4147-A27E-F57BA12AAD14}"/>
              </a:ext>
            </a:extLst>
          </p:cNvPr>
          <p:cNvSpPr txBox="1"/>
          <p:nvPr/>
        </p:nvSpPr>
        <p:spPr>
          <a:xfrm>
            <a:off x="533400" y="1828800"/>
            <a:ext cx="8153400" cy="954107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anose="020B0609040504020204" pitchFamily="49" charset="0"/>
              </a:rPr>
              <a:t>&gt; cars.mod &lt;- </a:t>
            </a:r>
            <a:r>
              <a:rPr lang="en-US" sz="1400" dirty="0" err="1">
                <a:latin typeface="Lucida Console" panose="020B0609040504020204" pitchFamily="49" charset="0"/>
              </a:rPr>
              <a:t>lm</a:t>
            </a:r>
            <a:r>
              <a:rPr lang="en-US" sz="1400" dirty="0">
                <a:latin typeface="Lucida Console" panose="020B0609040504020204" pitchFamily="49" charset="0"/>
              </a:rPr>
              <a:t>(</a:t>
            </a:r>
            <a:r>
              <a:rPr lang="en-US" sz="1400" dirty="0" err="1">
                <a:latin typeface="Lucida Console" panose="020B0609040504020204" pitchFamily="49" charset="0"/>
              </a:rPr>
              <a:t>MPG.city</a:t>
            </a:r>
            <a:r>
              <a:rPr lang="en-US" sz="1400" dirty="0">
                <a:latin typeface="Lucida Console" panose="020B0609040504020204" pitchFamily="49" charset="0"/>
              </a:rPr>
              <a:t> ~ Weight, Cars93)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&gt; </a:t>
            </a:r>
            <a:r>
              <a:rPr lang="en-US" sz="1400" dirty="0" err="1">
                <a:latin typeface="Lucida Console" panose="020B0609040504020204" pitchFamily="49" charset="0"/>
              </a:rPr>
              <a:t>coef</a:t>
            </a:r>
            <a:r>
              <a:rPr lang="en-US" sz="1400" dirty="0">
                <a:latin typeface="Lucida Console" panose="020B0609040504020204" pitchFamily="49" charset="0"/>
              </a:rPr>
              <a:t>(cars.mod)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(Intercept)      Weight 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47.04835    -0.00803 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D9D61ED2-242D-4DC5-AE58-AC71F079C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898" y="2851901"/>
            <a:ext cx="3712000" cy="37064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CBDC77-4AD5-4D46-AB5D-6FCC0B9238DB}"/>
                  </a:ext>
                </a:extLst>
              </p:cNvPr>
              <p:cNvSpPr txBox="1"/>
              <p:nvPr/>
            </p:nvSpPr>
            <p:spPr>
              <a:xfrm>
                <a:off x="533400" y="3200400"/>
                <a:ext cx="3712000" cy="2042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Relationship clearly non-linear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Tukey arrow rule</a:t>
                </a:r>
                <a:r>
                  <a:rPr lang="en-US" dirty="0"/>
                  <a:t>: transform Y (or X)</a:t>
                </a:r>
              </a:p>
              <a:p>
                <a:r>
                  <a:rPr lang="en-US" dirty="0"/>
                  <a:t>as arrow thru the curve bulges</a:t>
                </a:r>
              </a:p>
              <a:p>
                <a:r>
                  <a:rPr lang="en-US" dirty="0"/>
                  <a:t>y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𝑦</m:t>
                        </m:r>
                      </m:e>
                    </m:rad>
                  </m:oMath>
                </a14:m>
                <a:r>
                  <a:rPr lang="en-US" b="0" dirty="0">
                    <a:sym typeface="Symbol" panose="05050102010706020507" pitchFamily="18" charset="2"/>
                  </a:rPr>
                  <a:t>, log(y), 1/y</a:t>
                </a:r>
              </a:p>
              <a:p>
                <a:r>
                  <a:rPr lang="en-US" dirty="0"/>
                  <a:t>x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𝑥</m:t>
                        </m:r>
                      </m:e>
                    </m:rad>
                  </m:oMath>
                </a14:m>
                <a:r>
                  <a:rPr lang="en-US" dirty="0">
                    <a:sym typeface="Symbol" panose="05050102010706020507" pitchFamily="18" charset="2"/>
                  </a:rPr>
                  <a:t>, log(x), 1/x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CBDC77-4AD5-4D46-AB5D-6FCC0B923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200400"/>
                <a:ext cx="3712000" cy="2042610"/>
              </a:xfrm>
              <a:prstGeom prst="rect">
                <a:avLst/>
              </a:prstGeom>
              <a:blipFill>
                <a:blip r:embed="rId3"/>
                <a:stretch>
                  <a:fillRect l="-1480" t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0280B4-B342-46CD-AC9C-71A4A86B079C}"/>
              </a:ext>
            </a:extLst>
          </p:cNvPr>
          <p:cNvCxnSpPr>
            <a:cxnSpLocks/>
          </p:cNvCxnSpPr>
          <p:nvPr/>
        </p:nvCxnSpPr>
        <p:spPr>
          <a:xfrm flipH="1">
            <a:off x="5486400" y="4419600"/>
            <a:ext cx="1447800" cy="14817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4CAB260-8DD6-4A9D-9D1C-F2EC51252224}"/>
              </a:ext>
            </a:extLst>
          </p:cNvPr>
          <p:cNvCxnSpPr>
            <a:cxnSpLocks/>
          </p:cNvCxnSpPr>
          <p:nvPr/>
        </p:nvCxnSpPr>
        <p:spPr>
          <a:xfrm>
            <a:off x="5029200" y="4191000"/>
            <a:ext cx="0" cy="17103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7193D9-EB75-468A-B38A-0BDF3AA7D312}"/>
              </a:ext>
            </a:extLst>
          </p:cNvPr>
          <p:cNvCxnSpPr/>
          <p:nvPr/>
        </p:nvCxnSpPr>
        <p:spPr>
          <a:xfrm flipH="1">
            <a:off x="5562600" y="6172200"/>
            <a:ext cx="150220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09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9484-0D69-421D-9D44-9CC686152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MASSextra</a:t>
            </a:r>
            <a:r>
              <a:rPr lang="en-US" dirty="0"/>
              <a:t> package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0566C-4EF0-4235-B8F3-24583CDEC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A99E7C-01FA-4E57-B05B-2D3381F152A2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&gt; library(</a:t>
            </a:r>
            <a:r>
              <a:rPr lang="en-US" dirty="0" err="1"/>
              <a:t>MASSExtra</a:t>
            </a:r>
            <a:r>
              <a:rPr lang="en-US" dirty="0"/>
              <a:t>)</a:t>
            </a:r>
          </a:p>
          <a:p>
            <a:r>
              <a:rPr lang="en-US" dirty="0"/>
              <a:t>&gt; </a:t>
            </a:r>
            <a:r>
              <a:rPr lang="en-US" dirty="0" err="1"/>
              <a:t>box_cox</a:t>
            </a:r>
            <a:r>
              <a:rPr lang="en-US" dirty="0"/>
              <a:t>(cars.mod)     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# plot log likelihood vs. lambda</a:t>
            </a:r>
          </a:p>
          <a:p>
            <a:r>
              <a:rPr lang="en-US" dirty="0"/>
              <a:t>&gt; </a:t>
            </a:r>
            <a:r>
              <a:rPr lang="en-US" dirty="0" err="1"/>
              <a:t>lamba</a:t>
            </a:r>
            <a:r>
              <a:rPr lang="en-US" dirty="0"/>
              <a:t>(cars.mod)</a:t>
            </a:r>
          </a:p>
          <a:p>
            <a:r>
              <a:rPr lang="en-US" dirty="0"/>
              <a:t>[1] -1.26</a:t>
            </a:r>
          </a:p>
        </p:txBody>
      </p:sp>
      <p:pic>
        <p:nvPicPr>
          <p:cNvPr id="6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B2C8FEE4-B4C5-4289-B8E2-7BCD5C6C0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87477"/>
            <a:ext cx="3138095" cy="3000000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3268D99D-72F8-4C77-B937-F859D9C47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378456"/>
            <a:ext cx="3200000" cy="31952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870041-BFB0-49BA-9156-C11B88250E22}"/>
              </a:ext>
            </a:extLst>
          </p:cNvPr>
          <p:cNvSpPr txBox="1"/>
          <p:nvPr/>
        </p:nvSpPr>
        <p:spPr>
          <a:xfrm>
            <a:off x="460743" y="2688240"/>
            <a:ext cx="3515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plot of – log(L) ~ RSS shows the minimum &amp; CI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7C6BB-5FDF-432E-9980-49F7E2076E83}"/>
              </a:ext>
            </a:extLst>
          </p:cNvPr>
          <p:cNvSpPr txBox="1"/>
          <p:nvPr/>
        </p:nvSpPr>
        <p:spPr>
          <a:xfrm>
            <a:off x="4572000" y="2714326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 (</a:t>
            </a:r>
            <a:r>
              <a:rPr lang="en-US" dirty="0" err="1"/>
              <a:t>bc</a:t>
            </a:r>
            <a:r>
              <a:rPr lang="en-US" dirty="0"/>
              <a:t>(</a:t>
            </a:r>
            <a:r>
              <a:rPr lang="en-US" dirty="0" err="1">
                <a:latin typeface="Lucida Console" panose="020B0609040504020204" pitchFamily="49" charset="0"/>
              </a:rPr>
              <a:t>MPG.city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  <a:r>
              <a:rPr lang="en-US" dirty="0" err="1"/>
              <a:t>lamba</a:t>
            </a:r>
            <a:r>
              <a:rPr lang="en-US" dirty="0"/>
              <a:t>(cars.mod))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C4044E-AF95-488A-A1CB-76DBA7F62C3E}"/>
              </a:ext>
            </a:extLst>
          </p:cNvPr>
          <p:cNvCxnSpPr/>
          <p:nvPr/>
        </p:nvCxnSpPr>
        <p:spPr>
          <a:xfrm>
            <a:off x="2830033" y="4800600"/>
            <a:ext cx="0" cy="99970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EB150FC-6FD9-44B9-A8AC-A68585A3396A}"/>
              </a:ext>
            </a:extLst>
          </p:cNvPr>
          <p:cNvSpPr txBox="1"/>
          <p:nvPr/>
        </p:nvSpPr>
        <p:spPr>
          <a:xfrm>
            <a:off x="2563333" y="4539481"/>
            <a:ext cx="533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</a:t>
            </a:r>
            <a:r>
              <a:rPr lang="en-US" baseline="30000" dirty="0">
                <a:solidFill>
                  <a:srgbClr val="FF0000"/>
                </a:solidFill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9454787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Tables are for look-up; graphs can give insight</a:t>
            </a:r>
          </a:p>
          <a:p>
            <a:r>
              <a:rPr lang="en-US" sz="2800" dirty="0"/>
              <a:t>“Linear” models include so much more than ANOVA &amp; regression</a:t>
            </a:r>
          </a:p>
          <a:p>
            <a:r>
              <a:rPr lang="en-US" sz="2800" dirty="0"/>
              <a:t>Data plots are more effective when enhanced</a:t>
            </a:r>
          </a:p>
          <a:p>
            <a:pPr lvl="1"/>
            <a:r>
              <a:rPr lang="en-US" sz="2400" dirty="0"/>
              <a:t>data ellipses </a:t>
            </a:r>
            <a:r>
              <a:rPr lang="en-US" sz="2400" dirty="0">
                <a:sym typeface="Symbol"/>
              </a:rPr>
              <a:t></a:t>
            </a:r>
            <a:r>
              <a:rPr lang="en-US" sz="2400" dirty="0"/>
              <a:t> strength &amp; precision of correlation</a:t>
            </a:r>
          </a:p>
          <a:p>
            <a:pPr lvl="1"/>
            <a:r>
              <a:rPr lang="en-US" sz="2400" dirty="0"/>
              <a:t>regression lines and smoothed curves</a:t>
            </a:r>
          </a:p>
          <a:p>
            <a:pPr lvl="1"/>
            <a:r>
              <a:rPr lang="en-US" sz="2400" dirty="0"/>
              <a:t>point identification </a:t>
            </a:r>
            <a:r>
              <a:rPr lang="en-US" sz="2400" dirty="0">
                <a:sym typeface="Symbol"/>
              </a:rPr>
              <a:t></a:t>
            </a:r>
            <a:r>
              <a:rPr lang="en-US" sz="2400" dirty="0"/>
              <a:t> noteworthy observations</a:t>
            </a:r>
          </a:p>
          <a:p>
            <a:r>
              <a:rPr lang="en-US" sz="2800" dirty="0"/>
              <a:t>Effect plots show informative views of models</a:t>
            </a:r>
          </a:p>
          <a:p>
            <a:pPr lvl="1"/>
            <a:r>
              <a:rPr lang="en-US" sz="2400" dirty="0"/>
              <a:t>Visualize conditional effects, holding others constant</a:t>
            </a:r>
          </a:p>
          <a:p>
            <a:r>
              <a:rPr lang="en-US" sz="2800" dirty="0"/>
              <a:t>Diagnostic plots can reveal influential observations and need for transformations.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88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this picture?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33" y="1676400"/>
            <a:ext cx="711517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71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274638"/>
            <a:ext cx="5791200" cy="715962"/>
          </a:xfrm>
        </p:spPr>
        <p:txBody>
          <a:bodyPr/>
          <a:lstStyle/>
          <a:p>
            <a:r>
              <a:rPr lang="en-US" dirty="0"/>
              <a:t>Sunlight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8600"/>
            <a:ext cx="1828800" cy="11216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34" y="1905000"/>
            <a:ext cx="5166880" cy="43719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77000" y="1538796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didn’t  they say this in the first place?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29400" y="3581400"/>
            <a:ext cx="19812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NB: This is a presentation graph equivalent of the table</a:t>
            </a:r>
          </a:p>
          <a:p>
            <a:endParaRPr lang="en-US" sz="1600" dirty="0"/>
          </a:p>
          <a:p>
            <a:r>
              <a:rPr lang="en-US" sz="1600" dirty="0"/>
              <a:t>Shows coefficient with 95% CI</a:t>
            </a:r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67000" y="1350264"/>
            <a:ext cx="2514600" cy="369332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coefplot</a:t>
            </a:r>
            <a:r>
              <a:rPr lang="en-US" dirty="0"/>
              <a:t>(model)</a:t>
            </a:r>
          </a:p>
        </p:txBody>
      </p:sp>
    </p:spTree>
    <p:extLst>
      <p:ext uri="{BB962C8B-B14F-4D97-AF65-F5344CB8AC3E}">
        <p14:creationId xmlns:p14="http://schemas.microsoft.com/office/powerpoint/2010/main" val="2724603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Run, don’t walk toward the sunlight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743352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06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can give enlightenment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71" y="1219200"/>
            <a:ext cx="3657600" cy="50565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0" y="1295400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The greatest value of a picture is when it forces us to notice what we never expected to see.</a:t>
            </a:r>
          </a:p>
          <a:p>
            <a:r>
              <a:rPr lang="en-US" dirty="0"/>
              <a:t>-- John W. </a:t>
            </a:r>
            <a:r>
              <a:rPr lang="en-US" dirty="0" err="1"/>
              <a:t>Tukey</a:t>
            </a:r>
            <a:endParaRPr lang="en-US" dirty="0"/>
          </a:p>
        </p:txBody>
      </p:sp>
      <p:pic>
        <p:nvPicPr>
          <p:cNvPr id="6" name="Picture 4" descr="davishw2">
            <a:extLst>
              <a:ext uri="{FF2B5EF4-FFF2-40B4-BE49-F238E27FC236}">
                <a16:creationId xmlns:a16="http://schemas.microsoft.com/office/drawing/2014/main" id="{11E12550-C817-4DA2-90E1-4CDD22AAB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336" y="3196347"/>
            <a:ext cx="3153728" cy="315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753E1B-3E5F-4122-884E-F7953C696513}"/>
              </a:ext>
            </a:extLst>
          </p:cNvPr>
          <p:cNvSpPr txBox="1"/>
          <p:nvPr/>
        </p:nvSpPr>
        <p:spPr>
          <a:xfrm>
            <a:off x="4724400" y="2832803"/>
            <a:ext cx="396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Effect of one rotten point on regression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E10D3C9-D371-43C6-A6B3-DCC91540C7D5}"/>
              </a:ext>
            </a:extLst>
          </p:cNvPr>
          <p:cNvSpPr/>
          <p:nvPr/>
        </p:nvSpPr>
        <p:spPr>
          <a:xfrm>
            <a:off x="7610475" y="5486400"/>
            <a:ext cx="304800" cy="307777"/>
          </a:xfrm>
          <a:prstGeom prst="ellipse">
            <a:avLst/>
          </a:prstGeom>
          <a:noFill/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EFE436-7BEF-40F5-B543-E3D5196C507F}"/>
              </a:ext>
            </a:extLst>
          </p:cNvPr>
          <p:cNvCxnSpPr>
            <a:cxnSpLocks/>
          </p:cNvCxnSpPr>
          <p:nvPr/>
        </p:nvCxnSpPr>
        <p:spPr>
          <a:xfrm>
            <a:off x="7762875" y="3249211"/>
            <a:ext cx="0" cy="1524000"/>
          </a:xfrm>
          <a:prstGeom prst="straightConnector1">
            <a:avLst/>
          </a:prstGeom>
          <a:ln w="317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133358"/>
      </p:ext>
    </p:extLst>
  </p:cSld>
  <p:clrMapOvr>
    <a:masterClrMapping/>
  </p:clrMapOvr>
</p:sld>
</file>

<file path=ppt/theme/theme1.xml><?xml version="1.0" encoding="utf-8"?>
<a:theme xmlns:a="http://schemas.openxmlformats.org/drawingml/2006/main" name="CHF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1750">
          <a:solidFill>
            <a:srgbClr val="FF0000"/>
          </a:solidFill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2793</TotalTime>
  <Words>4255</Words>
  <Application>Microsoft Office PowerPoint</Application>
  <PresentationFormat>On-screen Show (4:3)</PresentationFormat>
  <Paragraphs>584</Paragraphs>
  <Slides>57</Slides>
  <Notes>4</Notes>
  <HiddenSlides>1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Arial</vt:lpstr>
      <vt:lpstr>Calibri</vt:lpstr>
      <vt:lpstr>Cambria Math</vt:lpstr>
      <vt:lpstr>Courier New</vt:lpstr>
      <vt:lpstr>Lucida Console</vt:lpstr>
      <vt:lpstr>Lucida Sans Typewriter</vt:lpstr>
      <vt:lpstr>Wingdings</vt:lpstr>
      <vt:lpstr>CHF</vt:lpstr>
      <vt:lpstr>Equation</vt:lpstr>
      <vt:lpstr>Visualizing Linear Models:  An R Bag of Tricks Session 1: Getting Started</vt:lpstr>
      <vt:lpstr>Today’s topics</vt:lpstr>
      <vt:lpstr>What you need</vt:lpstr>
      <vt:lpstr>Why plot your data?</vt:lpstr>
      <vt:lpstr>Cucumbers</vt:lpstr>
      <vt:lpstr>What’s wrong with this picture?</vt:lpstr>
      <vt:lpstr>Sunlight</vt:lpstr>
      <vt:lpstr>Run, don’t walk toward the sunlight</vt:lpstr>
      <vt:lpstr>Graphs can give enlightenment</vt:lpstr>
      <vt:lpstr>Dangers of numbers-only output</vt:lpstr>
      <vt:lpstr>Sometimes, don’t need numbers at all</vt:lpstr>
      <vt:lpstr>If you do need tables– make them pretty</vt:lpstr>
      <vt:lpstr>Visual table ideas: Heatmap shading</vt:lpstr>
      <vt:lpstr>Visual table ideas: Heatmap shading</vt:lpstr>
      <vt:lpstr>Visual table ideas: Sparklines</vt:lpstr>
      <vt:lpstr>Linear models</vt:lpstr>
      <vt:lpstr>The General Linear Model</vt:lpstr>
      <vt:lpstr>Fitting linear models in R: lm()</vt:lpstr>
      <vt:lpstr>Fitting linear models in R: lm()</vt:lpstr>
      <vt:lpstr>Generalized Linear Models: glm()</vt:lpstr>
      <vt:lpstr>Generalized Linear Models</vt:lpstr>
      <vt:lpstr>Model-based methods: Overview</vt:lpstr>
      <vt:lpstr>Plots for linear models</vt:lpstr>
      <vt:lpstr>R packages</vt:lpstr>
      <vt:lpstr>Occupational Prestige data</vt:lpstr>
      <vt:lpstr>Informative scatterplots</vt:lpstr>
      <vt:lpstr>Informative scatterplots</vt:lpstr>
      <vt:lpstr>Try log(income)</vt:lpstr>
      <vt:lpstr>Stratify by type?</vt:lpstr>
      <vt:lpstr>Scatterplot matrix</vt:lpstr>
      <vt:lpstr>Fit a model</vt:lpstr>
      <vt:lpstr>Model (effect) plots</vt:lpstr>
      <vt:lpstr>Model (effect) plots: education</vt:lpstr>
      <vt:lpstr>Model (effect) plots</vt:lpstr>
      <vt:lpstr>Model (effect) plots: women</vt:lpstr>
      <vt:lpstr>Model (effect) plots: income</vt:lpstr>
      <vt:lpstr>visreg plots: Air quality data</vt:lpstr>
      <vt:lpstr>Air quality: main effects model</vt:lpstr>
      <vt:lpstr>visreg conditional plots</vt:lpstr>
      <vt:lpstr>Factor variables &amp; interactions</vt:lpstr>
      <vt:lpstr>Factor variables &amp; interactions</vt:lpstr>
      <vt:lpstr>Non-linear effects</vt:lpstr>
      <vt:lpstr>Response surface models (visreg2d)</vt:lpstr>
      <vt:lpstr>Regression trees</vt:lpstr>
      <vt:lpstr>Prestige data: rpart tree</vt:lpstr>
      <vt:lpstr>Prestige data: rpart tree</vt:lpstr>
      <vt:lpstr>Diagnostic plots</vt:lpstr>
      <vt:lpstr>The “regression quartet”</vt:lpstr>
      <vt:lpstr>Unusual data: Leverage &amp; Influence</vt:lpstr>
      <vt:lpstr>Influence plots</vt:lpstr>
      <vt:lpstr>Model diagnosis: Influence in regression</vt:lpstr>
      <vt:lpstr>Spread-level plots</vt:lpstr>
      <vt:lpstr>Spread-level plot: baseball data</vt:lpstr>
      <vt:lpstr>Box Cox transformation</vt:lpstr>
      <vt:lpstr>Example: Cars93 data</vt:lpstr>
      <vt:lpstr>MASSextra package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Visualizing Linear Models:  An R Bag of Tricks Session 1: Getting Started</dc:title>
  <dc:creator>Michael L Friendly</dc:creator>
  <cp:lastModifiedBy>Michael L Friendly</cp:lastModifiedBy>
  <cp:revision>16</cp:revision>
  <dcterms:created xsi:type="dcterms:W3CDTF">2021-02-08T16:49:07Z</dcterms:created>
  <dcterms:modified xsi:type="dcterms:W3CDTF">2021-02-10T15:22:56Z</dcterms:modified>
</cp:coreProperties>
</file>